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9" r:id="rId4"/>
    <p:sldId id="320" r:id="rId5"/>
    <p:sldId id="321" r:id="rId6"/>
    <p:sldId id="283" r:id="rId7"/>
    <p:sldId id="298" r:id="rId8"/>
    <p:sldId id="299" r:id="rId9"/>
    <p:sldId id="300" r:id="rId10"/>
    <p:sldId id="284" r:id="rId11"/>
    <p:sldId id="295" r:id="rId12"/>
    <p:sldId id="285" r:id="rId13"/>
    <p:sldId id="296" r:id="rId14"/>
    <p:sldId id="297" r:id="rId15"/>
    <p:sldId id="287" r:id="rId16"/>
    <p:sldId id="301" r:id="rId17"/>
    <p:sldId id="302" r:id="rId18"/>
    <p:sldId id="303" r:id="rId19"/>
    <p:sldId id="289" r:id="rId20"/>
    <p:sldId id="291" r:id="rId21"/>
    <p:sldId id="304" r:id="rId22"/>
    <p:sldId id="305" r:id="rId23"/>
    <p:sldId id="306" r:id="rId24"/>
    <p:sldId id="286" r:id="rId25"/>
    <p:sldId id="322" r:id="rId26"/>
    <p:sldId id="323" r:id="rId27"/>
    <p:sldId id="294" r:id="rId28"/>
    <p:sldId id="324" r:id="rId29"/>
    <p:sldId id="325" r:id="rId30"/>
    <p:sldId id="293" r:id="rId31"/>
    <p:sldId id="307" r:id="rId32"/>
    <p:sldId id="308" r:id="rId33"/>
    <p:sldId id="257" r:id="rId34"/>
    <p:sldId id="281" r:id="rId35"/>
    <p:sldId id="309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275" r:id="rId44"/>
    <p:sldId id="318" r:id="rId45"/>
    <p:sldId id="28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AABFE4"/>
    <a:srgbClr val="1E9BEB"/>
    <a:srgbClr val="00079F"/>
    <a:srgbClr val="149CED"/>
    <a:srgbClr val="6E91D0"/>
    <a:srgbClr val="66FF66"/>
    <a:srgbClr val="C59EE2"/>
    <a:srgbClr val="FF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0" autoAdjust="0"/>
    <p:restoredTop sz="94660"/>
  </p:normalViewPr>
  <p:slideViewPr>
    <p:cSldViewPr snapToGrid="0">
      <p:cViewPr>
        <p:scale>
          <a:sx n="50" d="100"/>
          <a:sy n="50" d="100"/>
        </p:scale>
        <p:origin x="129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042D-1666-4A32-9CCC-586FBD9D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>
            <a:outerShdw blurRad="76200" dist="101600" dir="2700000" algn="tl" rotWithShape="0">
              <a:prstClr val="black">
                <a:alpha val="70000"/>
              </a:prstClr>
            </a:outerShdw>
          </a:effectLst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Humnst777 Blk BT" panose="020B0803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E5C49-F590-43F4-816E-4554431A2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Humnst777 Blk BT" panose="020B0803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50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3952-92B9-4C6F-BCBA-1CEA7B07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F1A7A-21E1-416E-A5FF-258CB229C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5C89-C57E-434C-A228-B80F16ED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97832-FC20-42FC-9C18-857602A0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D3E97-7E0F-4BA9-A51B-DAB78955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2FB44-59F7-4286-B79A-31AB7BEDA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3F884-C0C2-4FB4-8BD4-1821EAEB3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3FB33-CBA3-422C-94CA-D7F3D388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36C8-F312-4E84-A9A4-D180D848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4BCA-2A87-4403-8F94-7ED20C67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FC2B-6BE5-4525-9455-05FBF09F906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Humnst777 Blk BT" panose="020B0803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45CB-A34D-42F8-B6C0-8AEF9763C3A2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Humanst521 BT" panose="020B0602020204020204" pitchFamily="34" charset="0"/>
              </a:defRPr>
            </a:lvl1pPr>
            <a:lvl2pPr>
              <a:defRPr sz="4000" b="1">
                <a:solidFill>
                  <a:schemeClr val="bg1"/>
                </a:solidFill>
                <a:latin typeface="Humanst521 BT" panose="020B0602020204020204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Humanst521 BT" panose="020B0602020204020204" pitchFamily="34" charset="0"/>
              </a:defRPr>
            </a:lvl3pPr>
            <a:lvl4pPr>
              <a:defRPr sz="3200" b="1">
                <a:solidFill>
                  <a:schemeClr val="bg1"/>
                </a:solidFill>
                <a:latin typeface="Humanst521 BT" panose="020B0602020204020204" pitchFamily="34" charset="0"/>
              </a:defRPr>
            </a:lvl4pPr>
            <a:lvl5pPr>
              <a:defRPr sz="3200" b="1">
                <a:solidFill>
                  <a:schemeClr val="bg1"/>
                </a:solidFill>
                <a:latin typeface="Humanst521 BT" panose="020B06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49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F5CF-DB54-4D77-9A9A-F6A8A577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47093-2F3F-444D-BF47-48438249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A3C2-5374-4533-A207-909E844B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71068-12BE-45DD-A9F4-6AE7B6F9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309C3-04AA-4AA6-9AE7-A05E94B4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8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CC67-FD30-416F-9A78-83999885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251B-2F71-4303-91F1-948EB3EA2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3885A-E884-4972-9A54-28443E28E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95B4B-0164-4371-8B70-B3A54132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C0716-F9F4-445F-B9A6-5DA1B436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4415E-A3F3-41AA-A720-BEDAC859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CB95-A51A-406A-BD50-FDCAD1F6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56422-F1DB-46B3-BC6D-8B14025C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C2246-39E6-47B8-B52B-85AF3C884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9282B-A828-4527-8C8D-C3D6FFFC7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8F374-D6CF-44CC-BC16-CB1192AB1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5D63F-9A67-4186-911A-5C672E3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B7606-F3ED-4B7B-8C0A-C8CF9C1F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3DC8D-4B32-4FB2-BC0E-0E271DF2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C263-6A2A-4910-9EC7-19F67D8D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BD703-16DA-41AD-B4B0-EEBD087E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7FEDE-6BDF-47B0-8E31-C185549B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787CA-E78C-49B4-A79F-9DE87C1A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10924-E7CF-443E-9DAD-C67731E8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4EC2B-72C3-406C-AE92-BA2F7885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F7535-41A9-417F-990C-6D5413F3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0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CE27-A231-4BC1-A62E-5DEF7FBA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2499-BEAC-44EC-8A1D-8C2F8FA8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47F27-ECFE-4B42-AE12-AD942646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B0BEF-896B-4494-B218-FAEED6BD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DD2DB-AD26-40BB-908F-25E1384D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C58CE-F371-481C-A354-4F4965AE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10BE-E7EF-4B73-B8AA-79DAC797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55B62-C28F-4964-B669-277C4E5D2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E30E1-37A7-499E-9E74-7F126DE13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C2758-0608-445C-A769-EF833E0A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2901-08E1-4786-8E31-C9248E9F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F7A55-A2AE-4FE6-912E-7555A3E2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0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1C02E-F2E0-4104-B946-8E12D8FD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A5ABB-D5EC-45AB-96CF-7225DC499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44990-AF78-4985-BB1F-302112311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BACD-33F3-451F-825A-3EF993774B4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CC548-2227-4D3F-987E-9860FF082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A165-F39C-4B4A-B6BB-BF20E4369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7653-278B-458A-8347-A8DC9572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8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4EDE-B3B1-47D1-9A28-DCD79F1C0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770" y="477078"/>
            <a:ext cx="11432840" cy="3032885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Viewing Self-Directed Change in Couples with a Hexaflex Lens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CAC13-649A-4052-9F76-F3F9989FA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2901"/>
            <a:ext cx="4715741" cy="193529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400" dirty="0"/>
              <a:t>Ron Rogge</a:t>
            </a:r>
          </a:p>
          <a:p>
            <a:r>
              <a:rPr lang="en-US" dirty="0"/>
              <a:t>University of Rochester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4EA008F-5BF6-41D5-9D4E-71DA8828BAA4}"/>
              </a:ext>
            </a:extLst>
          </p:cNvPr>
          <p:cNvSpPr txBox="1">
            <a:spLocks/>
          </p:cNvSpPr>
          <p:nvPr/>
        </p:nvSpPr>
        <p:spPr>
          <a:xfrm>
            <a:off x="5967845" y="3501384"/>
            <a:ext cx="4715741" cy="208892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Humnst777 Blk BT" panose="020B08030305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4400" dirty="0"/>
              <a:t>Dev Crasta</a:t>
            </a:r>
          </a:p>
          <a:p>
            <a:r>
              <a:rPr lang="en-US" dirty="0"/>
              <a:t>Canandaigua Veterans Administration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3938F-DF66-480A-9C9E-9B99247F1CD2}"/>
              </a:ext>
            </a:extLst>
          </p:cNvPr>
          <p:cNvSpPr/>
          <p:nvPr/>
        </p:nvSpPr>
        <p:spPr>
          <a:xfrm>
            <a:off x="5786460" y="3893766"/>
            <a:ext cx="619080" cy="769441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umnst777 Blk BT" panose="020B0803030504030204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00716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1934-5A80-4025-92A1-3133E16B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????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6B60B-AEB0-41CC-9A5C-675E5281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3257" cy="4667250"/>
          </a:xfrm>
        </p:spPr>
        <p:txBody>
          <a:bodyPr>
            <a:normAutofit/>
          </a:bodyPr>
          <a:lstStyle/>
          <a:p>
            <a:r>
              <a:rPr lang="en-US" dirty="0"/>
              <a:t>Mirror workshops</a:t>
            </a:r>
          </a:p>
          <a:p>
            <a:pPr lvl="1"/>
            <a:r>
              <a:rPr lang="en-US" dirty="0"/>
              <a:t>10-12 hours together</a:t>
            </a:r>
          </a:p>
          <a:p>
            <a:pPr lvl="1"/>
            <a:r>
              <a:rPr lang="en-US" dirty="0"/>
              <a:t>Focused on </a:t>
            </a:r>
            <a:r>
              <a:rPr lang="en-US" dirty="0" err="1"/>
              <a:t>rel</a:t>
            </a:r>
            <a:endParaRPr lang="en-US" dirty="0"/>
          </a:p>
          <a:p>
            <a:pPr lvl="1"/>
            <a:r>
              <a:rPr lang="en-US" dirty="0"/>
              <a:t>Prioritizing </a:t>
            </a:r>
            <a:r>
              <a:rPr lang="en-US" dirty="0" err="1"/>
              <a:t>rel</a:t>
            </a:r>
            <a:endParaRPr lang="en-US" dirty="0"/>
          </a:p>
          <a:p>
            <a:pPr lvl="1"/>
            <a:r>
              <a:rPr lang="en-US" dirty="0"/>
              <a:t>Talking about </a:t>
            </a:r>
            <a:r>
              <a:rPr lang="en-US" dirty="0" err="1"/>
              <a:t>rel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0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1934-5A80-4025-92A1-3133E16B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????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6B60B-AEB0-41CC-9A5C-675E5281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3257" cy="4667250"/>
          </a:xfrm>
        </p:spPr>
        <p:txBody>
          <a:bodyPr>
            <a:normAutofit/>
          </a:bodyPr>
          <a:lstStyle/>
          <a:p>
            <a:r>
              <a:rPr lang="en-US" dirty="0"/>
              <a:t>Mirror workshops</a:t>
            </a:r>
          </a:p>
          <a:p>
            <a:pPr lvl="1"/>
            <a:r>
              <a:rPr lang="en-US" dirty="0"/>
              <a:t>10-12 hours together</a:t>
            </a:r>
          </a:p>
          <a:p>
            <a:pPr lvl="1"/>
            <a:r>
              <a:rPr lang="en-US" dirty="0"/>
              <a:t>Focused on </a:t>
            </a:r>
            <a:r>
              <a:rPr lang="en-US" dirty="0" err="1"/>
              <a:t>rel</a:t>
            </a:r>
            <a:endParaRPr lang="en-US" dirty="0"/>
          </a:p>
          <a:p>
            <a:pPr lvl="1"/>
            <a:r>
              <a:rPr lang="en-US" dirty="0"/>
              <a:t>Prioritizing </a:t>
            </a:r>
            <a:r>
              <a:rPr lang="en-US" dirty="0" err="1"/>
              <a:t>rel</a:t>
            </a:r>
            <a:endParaRPr lang="en-US" dirty="0"/>
          </a:p>
          <a:p>
            <a:pPr lvl="1"/>
            <a:r>
              <a:rPr lang="en-US" dirty="0"/>
              <a:t>Talking about </a:t>
            </a:r>
            <a:r>
              <a:rPr lang="en-US" dirty="0" err="1"/>
              <a:t>rel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880FFC-8356-41A0-8D6A-ADA779CEAAFB}"/>
              </a:ext>
            </a:extLst>
          </p:cNvPr>
          <p:cNvSpPr txBox="1">
            <a:spLocks/>
          </p:cNvSpPr>
          <p:nvPr/>
        </p:nvSpPr>
        <p:spPr>
          <a:xfrm>
            <a:off x="6348743" y="1825625"/>
            <a:ext cx="5843257" cy="4667250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Self-directed </a:t>
            </a:r>
          </a:p>
          <a:p>
            <a:pPr lvl="1"/>
            <a:r>
              <a:rPr lang="en-US" dirty="0"/>
              <a:t>No group</a:t>
            </a:r>
          </a:p>
          <a:p>
            <a:pPr lvl="1"/>
            <a:r>
              <a:rPr lang="en-US" dirty="0"/>
              <a:t>No leader</a:t>
            </a:r>
          </a:p>
          <a:p>
            <a:pPr lvl="1"/>
            <a:r>
              <a:rPr lang="en-US" dirty="0"/>
              <a:t>No skills training</a:t>
            </a:r>
          </a:p>
          <a:p>
            <a:pPr lvl="1"/>
            <a:r>
              <a:rPr lang="en-US" dirty="0"/>
              <a:t>No psychoeducation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4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C091-BAE7-4270-B753-638CC9A5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????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“Movie Treatment”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C019-E393-4972-82E5-48BEA9D5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6739"/>
          </a:xfrm>
        </p:spPr>
        <p:txBody>
          <a:bodyPr>
            <a:normAutofit/>
          </a:bodyPr>
          <a:lstStyle/>
          <a:p>
            <a:r>
              <a:rPr lang="en-US" dirty="0"/>
              <a:t>Watch a movie together</a:t>
            </a:r>
          </a:p>
          <a:p>
            <a:pPr lvl="2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[pre-screened list]</a:t>
            </a:r>
          </a:p>
        </p:txBody>
      </p:sp>
    </p:spTree>
    <p:extLst>
      <p:ext uri="{BB962C8B-B14F-4D97-AF65-F5344CB8AC3E}">
        <p14:creationId xmlns:p14="http://schemas.microsoft.com/office/powerpoint/2010/main" val="88276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C091-BAE7-4270-B753-638CC9A5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????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“Movie Treatment”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C019-E393-4972-82E5-48BEA9D5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67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Watch a movie together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[pre-screened list]</a:t>
            </a:r>
          </a:p>
          <a:p>
            <a:r>
              <a:rPr lang="en-US" dirty="0"/>
              <a:t>Have a 30-45min discussion</a:t>
            </a:r>
          </a:p>
          <a:p>
            <a:pPr lvl="2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semi-structured</a:t>
            </a:r>
          </a:p>
          <a:p>
            <a:pPr lvl="2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rel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dynamics on screen</a:t>
            </a:r>
          </a:p>
          <a:p>
            <a:pPr lvl="2"/>
            <a:r>
              <a:rPr lang="en-US" dirty="0">
                <a:solidFill>
                  <a:srgbClr val="FFCCFF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FFCCFF"/>
                </a:solidFill>
              </a:rPr>
              <a:t>own </a:t>
            </a:r>
            <a:r>
              <a:rPr lang="en-US" dirty="0" err="1">
                <a:solidFill>
                  <a:srgbClr val="FFCCFF"/>
                </a:solidFill>
              </a:rPr>
              <a:t>rel</a:t>
            </a:r>
            <a:r>
              <a:rPr lang="en-US" dirty="0">
                <a:solidFill>
                  <a:srgbClr val="FFCCFF"/>
                </a:solidFill>
              </a:rPr>
              <a:t>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1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C091-BAE7-4270-B753-638CC9A5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????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“Movie Treatment”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C019-E393-4972-82E5-48BEA9D5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67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Watch a movie together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[pre-screened list]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Have a 30-45min discussion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semi-structured</a:t>
            </a:r>
          </a:p>
          <a:p>
            <a:pPr lvl="2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rel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dynamics on screen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own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rel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dynamics</a:t>
            </a:r>
          </a:p>
          <a:p>
            <a:r>
              <a:rPr lang="en-US" dirty="0"/>
              <a:t>Repeat once a week for a month</a:t>
            </a:r>
          </a:p>
        </p:txBody>
      </p:sp>
    </p:spTree>
    <p:extLst>
      <p:ext uri="{BB962C8B-B14F-4D97-AF65-F5344CB8AC3E}">
        <p14:creationId xmlns:p14="http://schemas.microsoft.com/office/powerpoint/2010/main" val="56315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3C5-2305-4195-A507-D995A7F2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Anticipated</a:t>
            </a:r>
            <a:r>
              <a:rPr lang="en-US" dirty="0"/>
              <a:t> 3-year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1EAB-69C4-41B2-8F84-802A48009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FF"/>
                </a:solidFill>
              </a:rPr>
              <a:t>No treatment: 	24% divorce</a:t>
            </a:r>
          </a:p>
        </p:txBody>
      </p:sp>
    </p:spTree>
    <p:extLst>
      <p:ext uri="{BB962C8B-B14F-4D97-AF65-F5344CB8AC3E}">
        <p14:creationId xmlns:p14="http://schemas.microsoft.com/office/powerpoint/2010/main" val="166850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3C5-2305-4195-A507-D995A7F2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Anticipated</a:t>
            </a:r>
            <a:r>
              <a:rPr lang="en-US" dirty="0"/>
              <a:t> 3-year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1EAB-69C4-41B2-8F84-802A48009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FF"/>
                </a:solidFill>
              </a:rPr>
              <a:t>No treatment: 	24% divorce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MOVIE: 			20%</a:t>
            </a:r>
          </a:p>
        </p:txBody>
      </p:sp>
    </p:spTree>
    <p:extLst>
      <p:ext uri="{BB962C8B-B14F-4D97-AF65-F5344CB8AC3E}">
        <p14:creationId xmlns:p14="http://schemas.microsoft.com/office/powerpoint/2010/main" val="1168547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3C5-2305-4195-A507-D995A7F2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Anticipated</a:t>
            </a:r>
            <a:r>
              <a:rPr lang="en-US" dirty="0"/>
              <a:t> 3-year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1EAB-69C4-41B2-8F84-802A48009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FF"/>
                </a:solidFill>
              </a:rPr>
              <a:t>No treatment: 	24% divorce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MOVIE: 			20%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PREP: 			12% </a:t>
            </a:r>
          </a:p>
        </p:txBody>
      </p:sp>
    </p:spTree>
    <p:extLst>
      <p:ext uri="{BB962C8B-B14F-4D97-AF65-F5344CB8AC3E}">
        <p14:creationId xmlns:p14="http://schemas.microsoft.com/office/powerpoint/2010/main" val="291861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3C5-2305-4195-A507-D995A7F2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Anticipated</a:t>
            </a:r>
            <a:r>
              <a:rPr lang="en-US" dirty="0"/>
              <a:t> 3-year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1EAB-69C4-41B2-8F84-802A48009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FF"/>
                </a:solidFill>
              </a:rPr>
              <a:t>No treatment: 	24% divorce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MOVIE: 			20%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PREP: 			12% </a:t>
            </a:r>
          </a:p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CARE: 			  6%</a:t>
            </a:r>
          </a:p>
        </p:txBody>
      </p:sp>
    </p:spTree>
    <p:extLst>
      <p:ext uri="{BB962C8B-B14F-4D97-AF65-F5344CB8AC3E}">
        <p14:creationId xmlns:p14="http://schemas.microsoft.com/office/powerpoint/2010/main" val="253970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D258-8C32-4C5F-9720-5BAA79C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979A-C2A2-4F66-A028-21D15EC9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58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174 newlywed couples</a:t>
            </a:r>
          </a:p>
          <a:p>
            <a:pPr lvl="2"/>
            <a:r>
              <a:rPr lang="en-US" dirty="0"/>
              <a:t>engaged or married &lt; 6mo</a:t>
            </a:r>
          </a:p>
          <a:p>
            <a:pPr lvl="2"/>
            <a:endParaRPr lang="en-US" dirty="0"/>
          </a:p>
          <a:p>
            <a:r>
              <a:rPr lang="en-US" dirty="0"/>
              <a:t>Randomly assigned</a:t>
            </a:r>
            <a:r>
              <a:rPr lang="en-US" dirty="0">
                <a:solidFill>
                  <a:srgbClr val="FFCCFF"/>
                </a:solidFill>
              </a:rPr>
              <a:t>*</a:t>
            </a: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PREP</a:t>
            </a:r>
          </a:p>
          <a:p>
            <a:pPr lvl="1"/>
            <a:r>
              <a:rPr lang="en-US" dirty="0"/>
              <a:t>CARE</a:t>
            </a:r>
            <a:endParaRPr lang="en-US" dirty="0">
              <a:solidFill>
                <a:srgbClr val="FFCCFF"/>
              </a:solidFill>
            </a:endParaRPr>
          </a:p>
          <a:p>
            <a:pPr lvl="1"/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Movie</a:t>
            </a:r>
          </a:p>
          <a:p>
            <a:pPr lvl="1"/>
            <a:r>
              <a:rPr lang="en-US" dirty="0"/>
              <a:t>No treatment</a:t>
            </a:r>
          </a:p>
        </p:txBody>
      </p:sp>
    </p:spTree>
    <p:extLst>
      <p:ext uri="{BB962C8B-B14F-4D97-AF65-F5344CB8AC3E}">
        <p14:creationId xmlns:p14="http://schemas.microsoft.com/office/powerpoint/2010/main" val="235850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3024-9665-437E-9451-E3014249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1319-4BF2-4BFC-BA1E-B84DCF38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429"/>
          </a:xfrm>
        </p:spPr>
        <p:txBody>
          <a:bodyPr/>
          <a:lstStyle/>
          <a:p>
            <a:r>
              <a:rPr lang="en-US" dirty="0"/>
              <a:t>Background on PAIR</a:t>
            </a:r>
          </a:p>
        </p:txBody>
      </p:sp>
    </p:spTree>
    <p:extLst>
      <p:ext uri="{BB962C8B-B14F-4D97-AF65-F5344CB8AC3E}">
        <p14:creationId xmlns:p14="http://schemas.microsoft.com/office/powerpoint/2010/main" val="291937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3C5-2305-4195-A507-D995A7F2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Actual</a:t>
            </a:r>
            <a:r>
              <a:rPr lang="en-US" dirty="0"/>
              <a:t> 3-year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1EAB-69C4-41B2-8F84-802A48009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FF"/>
                </a:solidFill>
              </a:rPr>
              <a:t>No treatment: 	24% divorce</a:t>
            </a:r>
          </a:p>
        </p:txBody>
      </p:sp>
    </p:spTree>
    <p:extLst>
      <p:ext uri="{BB962C8B-B14F-4D97-AF65-F5344CB8AC3E}">
        <p14:creationId xmlns:p14="http://schemas.microsoft.com/office/powerpoint/2010/main" val="1150586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3C5-2305-4195-A507-D995A7F2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Actual</a:t>
            </a:r>
            <a:r>
              <a:rPr lang="en-US" dirty="0"/>
              <a:t> 3-year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1EAB-69C4-41B2-8F84-802A48009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FF"/>
                </a:solidFill>
              </a:rPr>
              <a:t>No treatment: 	24% divorce</a:t>
            </a:r>
          </a:p>
          <a:p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PREP: 			12% </a:t>
            </a:r>
          </a:p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CARE: 			12%</a:t>
            </a:r>
          </a:p>
          <a:p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0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3C5-2305-4195-A507-D995A7F2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Actual</a:t>
            </a:r>
            <a:r>
              <a:rPr lang="en-US" dirty="0"/>
              <a:t> 3-year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1EAB-69C4-41B2-8F84-802A48009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FF"/>
                </a:solidFill>
              </a:rPr>
              <a:t>No treatment: 	24% divorce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MOVIE: 			12%   Heck yeah!!!!!!!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PREP: 			12% </a:t>
            </a:r>
          </a:p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CARE: 			12%</a:t>
            </a:r>
          </a:p>
          <a:p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3C5-2305-4195-A507-D995A7F2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Actual</a:t>
            </a:r>
            <a:r>
              <a:rPr lang="en-US" dirty="0"/>
              <a:t> 3-year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1EAB-69C4-41B2-8F84-802A48009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CFF"/>
                </a:solidFill>
              </a:rPr>
              <a:t>No treatment: 	24% divorce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MOVIE: 			12%   Heck yeah!!!!!!!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PREP: 			12% </a:t>
            </a:r>
          </a:p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CARE: 			12%</a:t>
            </a:r>
          </a:p>
          <a:p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as effective as workshops!!!!!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76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1934-5A80-4025-92A1-3133E16B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“Movie Treatment”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6600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PAIR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6B60B-AEB0-41CC-9A5C-675E5281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4617" cy="466725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FF"/>
                </a:solidFill>
              </a:rPr>
              <a:t>P</a:t>
            </a:r>
            <a:r>
              <a:rPr lang="en-US" sz="6000" dirty="0"/>
              <a:t>romoting</a:t>
            </a:r>
          </a:p>
          <a:p>
            <a:r>
              <a:rPr lang="en-US" sz="6000" dirty="0">
                <a:solidFill>
                  <a:schemeClr val="accent4"/>
                </a:solidFill>
              </a:rPr>
              <a:t>A</a:t>
            </a:r>
            <a:r>
              <a:rPr lang="en-US" sz="6000" dirty="0"/>
              <a:t>wareness</a:t>
            </a:r>
          </a:p>
          <a:p>
            <a:r>
              <a:rPr lang="en-US" sz="6000" dirty="0">
                <a:solidFill>
                  <a:schemeClr val="accent6"/>
                </a:solidFill>
              </a:rPr>
              <a:t>I</a:t>
            </a:r>
            <a:r>
              <a:rPr lang="en-US" sz="6000" dirty="0"/>
              <a:t>mproving</a:t>
            </a:r>
          </a:p>
          <a:p>
            <a:r>
              <a:rPr lang="en-US" sz="6000" dirty="0">
                <a:solidFill>
                  <a:srgbClr val="00B0F0"/>
                </a:solidFill>
              </a:rPr>
              <a:t>R</a:t>
            </a:r>
            <a:r>
              <a:rPr lang="en-US" sz="6000" dirty="0"/>
              <a:t>elationships</a:t>
            </a:r>
          </a:p>
          <a:p>
            <a:endParaRPr lang="en-US" sz="6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DD7018-93CD-4182-8DE7-BF32BA954365}"/>
              </a:ext>
            </a:extLst>
          </p:cNvPr>
          <p:cNvSpPr txBox="1">
            <a:spLocks/>
          </p:cNvSpPr>
          <p:nvPr/>
        </p:nvSpPr>
        <p:spPr>
          <a:xfrm>
            <a:off x="5993817" y="1825625"/>
            <a:ext cx="6018074" cy="4667250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100+ movies &amp; shows</a:t>
            </a:r>
          </a:p>
          <a:p>
            <a:r>
              <a:rPr lang="en-US" dirty="0"/>
              <a:t>Expanded prompts</a:t>
            </a:r>
          </a:p>
          <a:p>
            <a:r>
              <a:rPr lang="en-US" dirty="0"/>
              <a:t>Online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72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925" y="2285999"/>
            <a:ext cx="5705695" cy="399097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the couple in the film argue?</a:t>
            </a:r>
          </a:p>
          <a:p>
            <a:pPr lvl="1">
              <a:lnSpc>
                <a:spcPct val="80000"/>
              </a:lnSpc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Were they able to open up?</a:t>
            </a:r>
          </a:p>
          <a:p>
            <a:pPr lvl="1">
              <a:lnSpc>
                <a:spcPct val="80000"/>
              </a:lnSpc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Did they just snap at each other?</a:t>
            </a:r>
          </a:p>
          <a:p>
            <a:pPr lvl="1">
              <a:lnSpc>
                <a:spcPct val="80000"/>
              </a:lnSpc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Did they try using humor?</a:t>
            </a:r>
          </a:p>
          <a:p>
            <a:pPr lvl="1">
              <a:lnSpc>
                <a:spcPct val="80000"/>
              </a:lnSpc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Did they try to understand each other?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Conversations in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PAIR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05598" y="2299562"/>
            <a:ext cx="5581602" cy="3977412"/>
          </a:xfrm>
          <a:prstGeom prst="round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is this similar to or different from your relationship?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t="5529" r="781" b="31459"/>
          <a:stretch/>
        </p:blipFill>
        <p:spPr>
          <a:xfrm>
            <a:off x="6538537" y="3429000"/>
            <a:ext cx="5115723" cy="2733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D040A-A520-477F-8BEF-E95D86AA2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t="5529" r="781" b="31459"/>
          <a:stretch/>
        </p:blipFill>
        <p:spPr>
          <a:xfrm>
            <a:off x="673910" y="4631290"/>
            <a:ext cx="5115723" cy="14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6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35F4-48DC-4DE6-9F5F-D5A1EB98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Useful Movies for PAIR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F8628C9-3783-4C7F-B470-5D1A98B3F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876503"/>
              </p:ext>
            </p:extLst>
          </p:nvPr>
        </p:nvGraphicFramePr>
        <p:xfrm>
          <a:off x="552450" y="1935480"/>
          <a:ext cx="11087100" cy="447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69">
                  <a:extLst>
                    <a:ext uri="{9D8B030D-6E8A-4147-A177-3AD203B41FA5}">
                      <a16:colId xmlns:a16="http://schemas.microsoft.com/office/drawing/2014/main" val="4076944610"/>
                    </a:ext>
                  </a:extLst>
                </a:gridCol>
                <a:gridCol w="4679881">
                  <a:extLst>
                    <a:ext uri="{9D8B030D-6E8A-4147-A177-3AD203B41FA5}">
                      <a16:colId xmlns:a16="http://schemas.microsoft.com/office/drawing/2014/main" val="3884924250"/>
                    </a:ext>
                  </a:extLst>
                </a:gridCol>
                <a:gridCol w="763242">
                  <a:extLst>
                    <a:ext uri="{9D8B030D-6E8A-4147-A177-3AD203B41FA5}">
                      <a16:colId xmlns:a16="http://schemas.microsoft.com/office/drawing/2014/main" val="333668733"/>
                    </a:ext>
                  </a:extLst>
                </a:gridCol>
                <a:gridCol w="4780308">
                  <a:extLst>
                    <a:ext uri="{9D8B030D-6E8A-4147-A177-3AD203B41FA5}">
                      <a16:colId xmlns:a16="http://schemas.microsoft.com/office/drawing/2014/main" val="3865331821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accent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 anchor="ctr">
                    <a:solidFill>
                      <a:schemeClr val="accent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accent1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0462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American Beauty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I Give It a Year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39158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Before Midnight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Obsessed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70726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Funny Girl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The Marriage Chronicles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50027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Two for the Road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When a Man Loves a Woman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30147"/>
                  </a:ext>
                </a:extLst>
              </a:tr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Husbands and Wives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Hope Springs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47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85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6B7C-E40A-44B0-9464-7E0FC3AA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PAIR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9C88-C70B-4EE4-8378-05FC9B334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77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Rogge et al., 2016</a:t>
            </a:r>
          </a:p>
          <a:p>
            <a:pPr lvl="3"/>
            <a:r>
              <a:rPr lang="en-US" dirty="0"/>
              <a:t>Single arm</a:t>
            </a:r>
          </a:p>
          <a:p>
            <a:pPr lvl="3"/>
            <a:r>
              <a:rPr lang="en-US" dirty="0"/>
              <a:t>N = 74 individuals</a:t>
            </a:r>
          </a:p>
          <a:p>
            <a:pPr lvl="3"/>
            <a:r>
              <a:rPr lang="en-US" dirty="0"/>
              <a:t>54 completed PAIR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Crasta &amp; Rogge, in prep   [current study!!]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RCT with waitlist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N = 174 couples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6B7C-E40A-44B0-9464-7E0FC3AA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PAIR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9C88-C70B-4EE4-8378-05FC9B334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77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Rogge et al., 2016</a:t>
            </a:r>
          </a:p>
          <a:p>
            <a:pPr lvl="3"/>
            <a:r>
              <a:rPr lang="en-US" dirty="0"/>
              <a:t>Single arm</a:t>
            </a:r>
          </a:p>
          <a:p>
            <a:pPr lvl="3"/>
            <a:r>
              <a:rPr lang="en-US" dirty="0"/>
              <a:t>N = 74 individuals</a:t>
            </a:r>
          </a:p>
          <a:p>
            <a:pPr lvl="3"/>
            <a:r>
              <a:rPr lang="en-US" dirty="0"/>
              <a:t>54 completed PAIR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pre-post Tx gains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Crasta &amp; Rogge, in prep   [current study!!]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RCT with waitlist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N = 174 couples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Pre-post Tx gains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2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6B7C-E40A-44B0-9464-7E0FC3AA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PAIR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9C88-C70B-4EE4-8378-05FC9B334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77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Rogge et al., 2016</a:t>
            </a:r>
          </a:p>
          <a:p>
            <a:pPr lvl="3"/>
            <a:r>
              <a:rPr lang="en-US" dirty="0"/>
              <a:t>Single arm</a:t>
            </a:r>
          </a:p>
          <a:p>
            <a:pPr lvl="3"/>
            <a:r>
              <a:rPr lang="en-US" dirty="0"/>
              <a:t>N = 74 individuals</a:t>
            </a:r>
          </a:p>
          <a:p>
            <a:pPr lvl="3"/>
            <a:r>
              <a:rPr lang="en-US" dirty="0"/>
              <a:t>54 completed PAIR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pre-post Tx gains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Crasta &amp; Rogge, in prep   [current study!!]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RCT with waitlist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N = 174 couples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Pre-post Tx gains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Sustained 8 months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1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3024-9665-437E-9451-E3014249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1319-4BF2-4BFC-BA1E-B84DCF38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429"/>
          </a:xfrm>
        </p:spPr>
        <p:txBody>
          <a:bodyPr/>
          <a:lstStyle/>
          <a:p>
            <a:r>
              <a:rPr lang="en-US" dirty="0"/>
              <a:t>Background on PAIR</a:t>
            </a:r>
          </a:p>
          <a:p>
            <a:r>
              <a:rPr lang="en-US" dirty="0"/>
              <a:t>Flexibility / Inflexibility</a:t>
            </a:r>
          </a:p>
        </p:txBody>
      </p:sp>
    </p:spTree>
    <p:extLst>
      <p:ext uri="{BB962C8B-B14F-4D97-AF65-F5344CB8AC3E}">
        <p14:creationId xmlns:p14="http://schemas.microsoft.com/office/powerpoint/2010/main" val="3783095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212C-A1FB-4891-ABAD-5619E514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B8D8-DC79-4C0E-9974-389C183E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8805" cy="4351338"/>
          </a:xfrm>
        </p:spPr>
        <p:txBody>
          <a:bodyPr/>
          <a:lstStyle/>
          <a:p>
            <a:r>
              <a:rPr lang="en-US" dirty="0"/>
              <a:t>Fun</a:t>
            </a:r>
          </a:p>
          <a:p>
            <a:r>
              <a:rPr lang="en-US" dirty="0"/>
              <a:t>Easy</a:t>
            </a:r>
          </a:p>
          <a:p>
            <a:r>
              <a:rPr lang="en-US" dirty="0"/>
              <a:t>Enjoyable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31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212C-A1FB-4891-ABAD-5619E514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B8D8-DC79-4C0E-9974-389C183E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8805" cy="4351338"/>
          </a:xfrm>
        </p:spPr>
        <p:txBody>
          <a:bodyPr/>
          <a:lstStyle/>
          <a:p>
            <a:r>
              <a:rPr lang="en-US" dirty="0"/>
              <a:t>Fun</a:t>
            </a:r>
          </a:p>
          <a:p>
            <a:r>
              <a:rPr lang="en-US" dirty="0"/>
              <a:t>Easy</a:t>
            </a:r>
          </a:p>
          <a:p>
            <a:r>
              <a:rPr lang="en-US" dirty="0"/>
              <a:t>Enjoyable</a:t>
            </a:r>
          </a:p>
          <a:p>
            <a:pPr lvl="2"/>
            <a:endParaRPr lang="en-US" dirty="0"/>
          </a:p>
          <a:p>
            <a:r>
              <a:rPr lang="en-US" dirty="0"/>
              <a:t>Removed barriers</a:t>
            </a:r>
          </a:p>
          <a:p>
            <a:r>
              <a:rPr lang="en-US" dirty="0"/>
              <a:t>Non-threatening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58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212C-A1FB-4891-ABAD-5619E514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B8D8-DC79-4C0E-9974-389C183E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8805" cy="4351338"/>
          </a:xfrm>
        </p:spPr>
        <p:txBody>
          <a:bodyPr/>
          <a:lstStyle/>
          <a:p>
            <a:r>
              <a:rPr lang="en-US" dirty="0"/>
              <a:t>Fun</a:t>
            </a:r>
          </a:p>
          <a:p>
            <a:r>
              <a:rPr lang="en-US" dirty="0"/>
              <a:t>Easy</a:t>
            </a:r>
          </a:p>
          <a:p>
            <a:r>
              <a:rPr lang="en-US" dirty="0"/>
              <a:t>Enjoyable</a:t>
            </a:r>
          </a:p>
          <a:p>
            <a:pPr lvl="2"/>
            <a:endParaRPr lang="en-US" dirty="0"/>
          </a:p>
          <a:p>
            <a:r>
              <a:rPr lang="en-US" dirty="0"/>
              <a:t>Removed barriers</a:t>
            </a:r>
          </a:p>
          <a:p>
            <a:r>
              <a:rPr lang="en-US" dirty="0"/>
              <a:t>Non-threatening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7E753F-361D-4270-88F9-653099E72939}"/>
              </a:ext>
            </a:extLst>
          </p:cNvPr>
          <p:cNvSpPr txBox="1">
            <a:spLocks/>
          </p:cNvSpPr>
          <p:nvPr/>
        </p:nvSpPr>
        <p:spPr>
          <a:xfrm>
            <a:off x="6030186" y="1825624"/>
            <a:ext cx="5805059" cy="459595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latin typeface="Humanst521 BT" panose="020B06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Spontaneous reports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FLEXIBILITY</a:t>
            </a:r>
          </a:p>
          <a:p>
            <a:pPr lvl="4"/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VALUED ACTION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AWARENESS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ACCEPTANCE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DEFUSION</a:t>
            </a:r>
          </a:p>
          <a:p>
            <a:pPr lvl="2"/>
            <a:r>
              <a:rPr lang="en-US" dirty="0"/>
              <a:t>SELF-AS-CONTEXT</a:t>
            </a:r>
          </a:p>
        </p:txBody>
      </p:sp>
    </p:spTree>
    <p:extLst>
      <p:ext uri="{BB962C8B-B14F-4D97-AF65-F5344CB8AC3E}">
        <p14:creationId xmlns:p14="http://schemas.microsoft.com/office/powerpoint/2010/main" val="3049271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A1F3-8B34-47E3-BF84-142556C4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Psychological Flexibility &amp; Inflexibility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D3CA7EA0-056F-4777-A770-09955B9D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75" y="1703637"/>
            <a:ext cx="6135588" cy="42062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6">
            <a:extLst>
              <a:ext uri="{FF2B5EF4-FFF2-40B4-BE49-F238E27FC236}">
                <a16:creationId xmlns:a16="http://schemas.microsoft.com/office/drawing/2014/main" id="{CC65A844-75D6-41E7-BFBE-A5E54BF8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7" y="1703637"/>
            <a:ext cx="5653203" cy="42062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59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2583-2EA4-43D2-884D-55AE316F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Meta-analytic findings supporting</a:t>
            </a:r>
            <a:br>
              <a:rPr lang="en-US" dirty="0"/>
            </a:br>
            <a:r>
              <a:rPr lang="en-US" sz="3600" dirty="0"/>
              <a:t>Enduring Vulnerability Stress Adaptation Model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080A69-2C9D-4052-89A0-85B11C2ED6F5}"/>
              </a:ext>
            </a:extLst>
          </p:cNvPr>
          <p:cNvGrpSpPr/>
          <p:nvPr/>
        </p:nvGrpSpPr>
        <p:grpSpPr>
          <a:xfrm>
            <a:off x="232922" y="2826896"/>
            <a:ext cx="11707833" cy="3337506"/>
            <a:chOff x="3056355" y="3869125"/>
            <a:chExt cx="6810050" cy="1941314"/>
          </a:xfrm>
          <a:effectLst>
            <a:outerShdw blurRad="101600" dist="101600" dir="2700000" algn="tl" rotWithShape="0">
              <a:prstClr val="black">
                <a:alpha val="70000"/>
              </a:prstClr>
            </a:outerShdw>
          </a:effectLst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DAB8A29C-336B-43DE-ADD6-7A5A29DB6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45" y="3869125"/>
              <a:ext cx="1436781" cy="71522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2833E4DD-5342-410E-8878-F1759D434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45" y="5095218"/>
              <a:ext cx="1436781" cy="715221"/>
            </a:xfrm>
            <a:prstGeom prst="ellipse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306A64A5-1DE6-411A-8DD0-065633EC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659" y="4482172"/>
              <a:ext cx="1436781" cy="715221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327F3B3B-9E13-4010-A90B-EFD59B02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422" y="4482172"/>
              <a:ext cx="1436781" cy="7152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EAFE53AD-52EF-44DC-B8B2-B2A0D7456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825" y="4226736"/>
              <a:ext cx="581095" cy="0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8FA3E66F-6862-4587-9FF1-02369B794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8920" y="4210409"/>
              <a:ext cx="2129" cy="255436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0D8474FE-C019-4DF4-9782-8D8D0540B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825" y="5452828"/>
              <a:ext cx="599628" cy="0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A3E6BDE5-667F-4F0C-B274-C74386B67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594" y="5211567"/>
              <a:ext cx="2129" cy="255436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7B757270-2D49-4F3A-BF57-E68F13255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542" y="4839781"/>
              <a:ext cx="604116" cy="1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01E852DC-37A2-4C1D-89E4-3297DC1E4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4761" y="4834793"/>
              <a:ext cx="2129" cy="255436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6CA2512B-A93E-4F7C-A266-14E784395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6355" y="4226736"/>
              <a:ext cx="364690" cy="2129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B0AAA9B-AEDD-4FFB-98FA-C55688304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415" y="4226736"/>
              <a:ext cx="2129" cy="1226093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E6BE2E73-75D1-46D1-922E-7B6938BAD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8484" y="5452828"/>
              <a:ext cx="352960" cy="0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EFA8147-E174-41C2-8186-C692C654A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0811" y="4751875"/>
              <a:ext cx="443450" cy="2882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6FA975BF-E41F-43D9-96D2-1613A3D22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427" y="3919316"/>
              <a:ext cx="1462013" cy="52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4572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6858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144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371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8288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2860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7432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chemeClr val="bg1"/>
                  </a:solidFill>
                </a:rPr>
                <a:t>Enduring</a:t>
              </a:r>
            </a:p>
            <a:p>
              <a:pPr algn="ctr"/>
              <a:r>
                <a:rPr lang="en-US" altLang="en-US" sz="2400" b="1" dirty="0">
                  <a:solidFill>
                    <a:schemeClr val="bg1"/>
                  </a:solidFill>
                </a:rPr>
                <a:t>Vulnerabilities</a:t>
              </a: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0229B438-D664-4D13-B586-7BACA369A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485" y="5209071"/>
              <a:ext cx="944551" cy="52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4572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6858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144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371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8288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2860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7432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chemeClr val="bg1"/>
                  </a:solidFill>
                </a:rPr>
                <a:t>Stressful</a:t>
              </a:r>
            </a:p>
            <a:p>
              <a:pPr algn="ctr"/>
              <a:r>
                <a:rPr lang="en-US" altLang="en-US" sz="2400" b="1" dirty="0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2443A91A-5597-421C-9B49-4A2636094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604" y="4575074"/>
              <a:ext cx="1094888" cy="52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4572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6858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144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371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8288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2860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7432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chemeClr val="bg1"/>
                  </a:solidFill>
                </a:rPr>
                <a:t>Individual</a:t>
              </a:r>
              <a:br>
                <a:rPr lang="en-US" altLang="en-US" sz="2400" b="1" dirty="0">
                  <a:solidFill>
                    <a:schemeClr val="bg1"/>
                  </a:solidFill>
                </a:rPr>
              </a:br>
              <a:r>
                <a:rPr lang="en-US" altLang="en-US" sz="2400" b="1" dirty="0">
                  <a:solidFill>
                    <a:schemeClr val="bg1"/>
                  </a:solidFill>
                </a:rPr>
                <a:t>Processes</a:t>
              </a: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44334221-6EC1-4125-89D9-8B234FCA0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2367" y="4607762"/>
              <a:ext cx="1094888" cy="52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4572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6858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144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371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8288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2860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7432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chemeClr val="bg1"/>
                  </a:solidFill>
                </a:rPr>
                <a:t>Rel / Fam</a:t>
              </a:r>
              <a:br>
                <a:rPr lang="en-US" altLang="en-US" sz="2400" b="1" dirty="0">
                  <a:solidFill>
                    <a:schemeClr val="bg1"/>
                  </a:solidFill>
                </a:rPr>
              </a:br>
              <a:r>
                <a:rPr lang="en-US" altLang="en-US" sz="2400" b="1" dirty="0">
                  <a:solidFill>
                    <a:schemeClr val="bg1"/>
                  </a:solidFill>
                </a:rPr>
                <a:t>Processes</a:t>
              </a: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46D0A409-9C41-4A89-AADB-336857D6A4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6143706" y="4902298"/>
              <a:ext cx="443450" cy="2882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DEDA97C2-DC6D-4DDB-8ACE-375287654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9624" y="4482172"/>
              <a:ext cx="1436781" cy="715221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28" name="Line 20">
              <a:extLst>
                <a:ext uri="{FF2B5EF4-FFF2-40B4-BE49-F238E27FC236}">
                  <a16:creationId xmlns:a16="http://schemas.microsoft.com/office/drawing/2014/main" id="{4F020738-5AEC-4B42-84DA-395380887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9012" y="4751875"/>
              <a:ext cx="443450" cy="2882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" name="Text Box 24">
              <a:extLst>
                <a:ext uri="{FF2B5EF4-FFF2-40B4-BE49-F238E27FC236}">
                  <a16:creationId xmlns:a16="http://schemas.microsoft.com/office/drawing/2014/main" id="{5AF0420F-1113-4816-845F-05AEBF805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8627" y="4556679"/>
              <a:ext cx="1238784" cy="52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4572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6858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9144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371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8288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2860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7432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chemeClr val="bg1"/>
                  </a:solidFill>
                </a:rPr>
                <a:t>Rel / Fam</a:t>
              </a:r>
            </a:p>
            <a:p>
              <a:pPr algn="ctr"/>
              <a:r>
                <a:rPr lang="en-US" altLang="en-US" sz="2400" b="1" dirty="0">
                  <a:solidFill>
                    <a:schemeClr val="bg1"/>
                  </a:solidFill>
                </a:rPr>
                <a:t>Functioning</a:t>
              </a:r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7E94E396-8163-402D-A93A-F0133B6CA1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8001907" y="4902298"/>
              <a:ext cx="443450" cy="2882"/>
            </a:xfrm>
            <a:prstGeom prst="line">
              <a:avLst/>
            </a:prstGeom>
            <a:noFill/>
            <a:ln w="539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sp>
        <p:nvSpPr>
          <p:cNvPr id="6" name="Rounded Rectangular Callout 79">
            <a:extLst>
              <a:ext uri="{FF2B5EF4-FFF2-40B4-BE49-F238E27FC236}">
                <a16:creationId xmlns:a16="http://schemas.microsoft.com/office/drawing/2014/main" id="{0273885D-6ACC-4111-B25C-BD4E0DB3929D}"/>
              </a:ext>
            </a:extLst>
          </p:cNvPr>
          <p:cNvSpPr/>
          <p:nvPr/>
        </p:nvSpPr>
        <p:spPr>
          <a:xfrm flipV="1">
            <a:off x="4705288" y="5575209"/>
            <a:ext cx="3561264" cy="836002"/>
          </a:xfrm>
          <a:prstGeom prst="wedgeRoundRectCallout">
            <a:avLst>
              <a:gd name="adj1" fmla="val -37735"/>
              <a:gd name="adj2" fmla="val 1161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B0447E-760B-4615-BED1-64D5E75B8E14}"/>
              </a:ext>
            </a:extLst>
          </p:cNvPr>
          <p:cNvSpPr txBox="1"/>
          <p:nvPr/>
        </p:nvSpPr>
        <p:spPr>
          <a:xfrm>
            <a:off x="4928434" y="5722913"/>
            <a:ext cx="333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State / dynamic flexibility</a:t>
            </a: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State / dynamic inflexibility</a:t>
            </a:r>
          </a:p>
        </p:txBody>
      </p:sp>
      <p:sp>
        <p:nvSpPr>
          <p:cNvPr id="41" name="Rounded Rectangular Callout 78">
            <a:extLst>
              <a:ext uri="{FF2B5EF4-FFF2-40B4-BE49-F238E27FC236}">
                <a16:creationId xmlns:a16="http://schemas.microsoft.com/office/drawing/2014/main" id="{54BD5CF6-8798-4ABF-9AA5-8B6F4835FDD2}"/>
              </a:ext>
            </a:extLst>
          </p:cNvPr>
          <p:cNvSpPr/>
          <p:nvPr/>
        </p:nvSpPr>
        <p:spPr>
          <a:xfrm>
            <a:off x="2777387" y="1709159"/>
            <a:ext cx="3192964" cy="1105271"/>
          </a:xfrm>
          <a:prstGeom prst="wedgeRoundRectCallout">
            <a:avLst>
              <a:gd name="adj1" fmla="val -37310"/>
              <a:gd name="adj2" fmla="val 817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10367B-DCAE-4079-833D-6F37AAD07D78}"/>
              </a:ext>
            </a:extLst>
          </p:cNvPr>
          <p:cNvSpPr txBox="1"/>
          <p:nvPr/>
        </p:nvSpPr>
        <p:spPr>
          <a:xfrm>
            <a:off x="2935546" y="1833316"/>
            <a:ext cx="385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Attachment anxiety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Attachment avoidance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Trait inflexibility</a:t>
            </a:r>
          </a:p>
        </p:txBody>
      </p:sp>
      <p:sp>
        <p:nvSpPr>
          <p:cNvPr id="43" name="Rounded Rectangular Callout 80">
            <a:extLst>
              <a:ext uri="{FF2B5EF4-FFF2-40B4-BE49-F238E27FC236}">
                <a16:creationId xmlns:a16="http://schemas.microsoft.com/office/drawing/2014/main" id="{E8D5A066-9A60-4C08-9CBC-2EBBBE2DAADB}"/>
              </a:ext>
            </a:extLst>
          </p:cNvPr>
          <p:cNvSpPr/>
          <p:nvPr/>
        </p:nvSpPr>
        <p:spPr>
          <a:xfrm>
            <a:off x="7021097" y="2028113"/>
            <a:ext cx="2883009" cy="1429858"/>
          </a:xfrm>
          <a:prstGeom prst="wedgeRoundRectCallout">
            <a:avLst>
              <a:gd name="adj1" fmla="val -28891"/>
              <a:gd name="adj2" fmla="val 7936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9A4EE-A748-4A7E-93A5-D880E460F0F4}"/>
              </a:ext>
            </a:extLst>
          </p:cNvPr>
          <p:cNvSpPr txBox="1"/>
          <p:nvPr/>
        </p:nvSpPr>
        <p:spPr>
          <a:xfrm>
            <a:off x="7084588" y="2072550"/>
            <a:ext cx="2879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Black" panose="020B0A04020102020204" pitchFamily="34" charset="0"/>
              </a:rPr>
              <a:t>Coparenting dynamics</a:t>
            </a:r>
          </a:p>
          <a:p>
            <a:r>
              <a:rPr lang="en-US" sz="1600" b="1" dirty="0">
                <a:latin typeface="Arial Black" panose="020B0A04020102020204" pitchFamily="34" charset="0"/>
              </a:rPr>
              <a:t>Emotional support</a:t>
            </a:r>
          </a:p>
          <a:p>
            <a:r>
              <a:rPr lang="en-US" sz="1600" b="1" dirty="0">
                <a:latin typeface="Arial Black" panose="020B0A04020102020204" pitchFamily="34" charset="0"/>
              </a:rPr>
              <a:t>Negative conflict</a:t>
            </a:r>
          </a:p>
          <a:p>
            <a:r>
              <a:rPr lang="en-US" sz="1600" b="1" dirty="0">
                <a:latin typeface="Arial Black" panose="020B0A04020102020204" pitchFamily="34" charset="0"/>
              </a:rPr>
              <a:t>Aggression</a:t>
            </a:r>
          </a:p>
          <a:p>
            <a:r>
              <a:rPr lang="en-US" sz="1600" b="1" dirty="0">
                <a:latin typeface="Arial Black" panose="020B0A04020102020204" pitchFamily="34" charset="0"/>
              </a:rPr>
              <a:t>Parenting styles</a:t>
            </a:r>
          </a:p>
        </p:txBody>
      </p:sp>
      <p:sp>
        <p:nvSpPr>
          <p:cNvPr id="45" name="Rounded Rectangular Callout 82">
            <a:extLst>
              <a:ext uri="{FF2B5EF4-FFF2-40B4-BE49-F238E27FC236}">
                <a16:creationId xmlns:a16="http://schemas.microsoft.com/office/drawing/2014/main" id="{DE96E78A-DAE9-44A1-8D1A-0D0704039E8C}"/>
              </a:ext>
            </a:extLst>
          </p:cNvPr>
          <p:cNvSpPr/>
          <p:nvPr/>
        </p:nvSpPr>
        <p:spPr>
          <a:xfrm flipV="1">
            <a:off x="8547036" y="5363407"/>
            <a:ext cx="3204946" cy="1229607"/>
          </a:xfrm>
          <a:prstGeom prst="wedgeRoundRectCallout">
            <a:avLst>
              <a:gd name="adj1" fmla="val -7317"/>
              <a:gd name="adj2" fmla="val 82632"/>
              <a:gd name="adj3" fmla="val 16667"/>
            </a:avLst>
          </a:prstGeom>
          <a:solidFill>
            <a:srgbClr val="FF8989"/>
          </a:solidFill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70C14-8DEF-4244-81D4-A1E3BED456A4}"/>
              </a:ext>
            </a:extLst>
          </p:cNvPr>
          <p:cNvSpPr txBox="1"/>
          <p:nvPr/>
        </p:nvSpPr>
        <p:spPr>
          <a:xfrm>
            <a:off x="8790596" y="5406460"/>
            <a:ext cx="3164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Black" panose="020B0A04020102020204" pitchFamily="34" charset="0"/>
              </a:rPr>
              <a:t>Relationship satisfaction</a:t>
            </a:r>
          </a:p>
          <a:p>
            <a:r>
              <a:rPr lang="en-US" sz="1600" b="1" dirty="0">
                <a:latin typeface="Arial Black" panose="020B0A04020102020204" pitchFamily="34" charset="0"/>
              </a:rPr>
              <a:t>Family cohesion </a:t>
            </a:r>
          </a:p>
          <a:p>
            <a:r>
              <a:rPr lang="en-US" sz="1600" b="1" dirty="0">
                <a:latin typeface="Arial Black" panose="020B0A04020102020204" pitchFamily="34" charset="0"/>
              </a:rPr>
              <a:t>Parent stress</a:t>
            </a:r>
          </a:p>
          <a:p>
            <a:r>
              <a:rPr lang="en-US" sz="1600" b="1" dirty="0">
                <a:latin typeface="Arial Black" panose="020B0A04020102020204" pitchFamily="34" charset="0"/>
              </a:rPr>
              <a:t>Child distress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6699485-FF4B-4918-BE0B-4B6E0CDCD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9" y="2032429"/>
            <a:ext cx="784871" cy="725261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D09877-0A89-4E61-8DD0-43ED4C66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40" y="2518083"/>
            <a:ext cx="784871" cy="725261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CF0F323-6C3A-4EAB-ADC4-356256725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827" y="5722913"/>
            <a:ext cx="784871" cy="725261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476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7E34-21B3-4610-A4CE-BED26343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81FEA-4924-4130-90EB-A2F386C19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RCT of PAIR</a:t>
            </a:r>
          </a:p>
          <a:p>
            <a:pPr lvl="1"/>
            <a:r>
              <a:rPr lang="en-US" dirty="0"/>
              <a:t>compared to waitlist</a:t>
            </a:r>
          </a:p>
          <a:p>
            <a:endParaRPr lang="en-US" dirty="0"/>
          </a:p>
          <a:p>
            <a:r>
              <a:rPr lang="en-US" dirty="0"/>
              <a:t>FLEX / INFLEX</a:t>
            </a:r>
          </a:p>
          <a:p>
            <a:pPr lvl="1"/>
            <a:r>
              <a:rPr lang="en-US" dirty="0"/>
              <a:t>Mechanisms??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45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43AB-A162-434B-9C06-9FF78B82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64DAA1-6085-4390-90DD-DE4FE55988B8}"/>
              </a:ext>
            </a:extLst>
          </p:cNvPr>
          <p:cNvSpPr/>
          <p:nvPr/>
        </p:nvSpPr>
        <p:spPr>
          <a:xfrm>
            <a:off x="474706" y="2751485"/>
            <a:ext cx="1715198" cy="1431230"/>
          </a:xfrm>
          <a:custGeom>
            <a:avLst/>
            <a:gdLst>
              <a:gd name="connsiteX0" fmla="*/ 0 w 2385383"/>
              <a:gd name="connsiteY0" fmla="*/ 143123 h 1431230"/>
              <a:gd name="connsiteX1" fmla="*/ 143123 w 2385383"/>
              <a:gd name="connsiteY1" fmla="*/ 0 h 1431230"/>
              <a:gd name="connsiteX2" fmla="*/ 2242260 w 2385383"/>
              <a:gd name="connsiteY2" fmla="*/ 0 h 1431230"/>
              <a:gd name="connsiteX3" fmla="*/ 2385383 w 2385383"/>
              <a:gd name="connsiteY3" fmla="*/ 143123 h 1431230"/>
              <a:gd name="connsiteX4" fmla="*/ 2385383 w 2385383"/>
              <a:gd name="connsiteY4" fmla="*/ 1288107 h 1431230"/>
              <a:gd name="connsiteX5" fmla="*/ 2242260 w 2385383"/>
              <a:gd name="connsiteY5" fmla="*/ 1431230 h 1431230"/>
              <a:gd name="connsiteX6" fmla="*/ 143123 w 2385383"/>
              <a:gd name="connsiteY6" fmla="*/ 1431230 h 1431230"/>
              <a:gd name="connsiteX7" fmla="*/ 0 w 2385383"/>
              <a:gd name="connsiteY7" fmla="*/ 1288107 h 1431230"/>
              <a:gd name="connsiteX8" fmla="*/ 0 w 2385383"/>
              <a:gd name="connsiteY8" fmla="*/ 143123 h 14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383" h="1431230">
                <a:moveTo>
                  <a:pt x="0" y="143123"/>
                </a:moveTo>
                <a:cubicBezTo>
                  <a:pt x="0" y="64078"/>
                  <a:pt x="64078" y="0"/>
                  <a:pt x="143123" y="0"/>
                </a:cubicBezTo>
                <a:lnTo>
                  <a:pt x="2242260" y="0"/>
                </a:lnTo>
                <a:cubicBezTo>
                  <a:pt x="2321305" y="0"/>
                  <a:pt x="2385383" y="64078"/>
                  <a:pt x="2385383" y="143123"/>
                </a:cubicBezTo>
                <a:lnTo>
                  <a:pt x="2385383" y="1288107"/>
                </a:lnTo>
                <a:cubicBezTo>
                  <a:pt x="2385383" y="1367152"/>
                  <a:pt x="2321305" y="1431230"/>
                  <a:pt x="2242260" y="1431230"/>
                </a:cubicBezTo>
                <a:lnTo>
                  <a:pt x="143123" y="1431230"/>
                </a:lnTo>
                <a:cubicBezTo>
                  <a:pt x="64078" y="1431230"/>
                  <a:pt x="0" y="1367152"/>
                  <a:pt x="0" y="1288107"/>
                </a:cubicBezTo>
                <a:lnTo>
                  <a:pt x="0" y="1431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9" tIns="213369" rIns="213369" bIns="213369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Arial Black" panose="020B0A04020102020204" pitchFamily="34" charset="0"/>
              </a:rPr>
              <a:t>T0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131CBF-0A25-49FA-9B6A-9546EE732CFB}"/>
              </a:ext>
            </a:extLst>
          </p:cNvPr>
          <p:cNvSpPr/>
          <p:nvPr/>
        </p:nvSpPr>
        <p:spPr>
          <a:xfrm>
            <a:off x="2173954" y="3171312"/>
            <a:ext cx="722542" cy="591575"/>
          </a:xfrm>
          <a:custGeom>
            <a:avLst/>
            <a:gdLst>
              <a:gd name="connsiteX0" fmla="*/ 0 w 505701"/>
              <a:gd name="connsiteY0" fmla="*/ 118315 h 591575"/>
              <a:gd name="connsiteX1" fmla="*/ 252851 w 505701"/>
              <a:gd name="connsiteY1" fmla="*/ 118315 h 591575"/>
              <a:gd name="connsiteX2" fmla="*/ 252851 w 505701"/>
              <a:gd name="connsiteY2" fmla="*/ 0 h 591575"/>
              <a:gd name="connsiteX3" fmla="*/ 505701 w 505701"/>
              <a:gd name="connsiteY3" fmla="*/ 295788 h 591575"/>
              <a:gd name="connsiteX4" fmla="*/ 252851 w 505701"/>
              <a:gd name="connsiteY4" fmla="*/ 591575 h 591575"/>
              <a:gd name="connsiteX5" fmla="*/ 252851 w 505701"/>
              <a:gd name="connsiteY5" fmla="*/ 473260 h 591575"/>
              <a:gd name="connsiteX6" fmla="*/ 0 w 505701"/>
              <a:gd name="connsiteY6" fmla="*/ 473260 h 591575"/>
              <a:gd name="connsiteX7" fmla="*/ 0 w 505701"/>
              <a:gd name="connsiteY7" fmla="*/ 118315 h 59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701" h="591575">
                <a:moveTo>
                  <a:pt x="0" y="118315"/>
                </a:moveTo>
                <a:lnTo>
                  <a:pt x="252851" y="118315"/>
                </a:lnTo>
                <a:lnTo>
                  <a:pt x="252851" y="0"/>
                </a:lnTo>
                <a:lnTo>
                  <a:pt x="505701" y="295788"/>
                </a:lnTo>
                <a:lnTo>
                  <a:pt x="252851" y="591575"/>
                </a:lnTo>
                <a:lnTo>
                  <a:pt x="252851" y="473260"/>
                </a:lnTo>
                <a:lnTo>
                  <a:pt x="0" y="473260"/>
                </a:lnTo>
                <a:lnTo>
                  <a:pt x="0" y="1183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8315" rIns="151710" bIns="11831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>
              <a:latin typeface="Arial Black" panose="020B0A040201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E6E04C-22AB-48CA-B156-4D9789A096B2}"/>
              </a:ext>
            </a:extLst>
          </p:cNvPr>
          <p:cNvSpPr/>
          <p:nvPr/>
        </p:nvSpPr>
        <p:spPr>
          <a:xfrm>
            <a:off x="2875984" y="2751485"/>
            <a:ext cx="1715198" cy="1431230"/>
          </a:xfrm>
          <a:custGeom>
            <a:avLst/>
            <a:gdLst>
              <a:gd name="connsiteX0" fmla="*/ 0 w 2385383"/>
              <a:gd name="connsiteY0" fmla="*/ 143123 h 1431230"/>
              <a:gd name="connsiteX1" fmla="*/ 143123 w 2385383"/>
              <a:gd name="connsiteY1" fmla="*/ 0 h 1431230"/>
              <a:gd name="connsiteX2" fmla="*/ 2242260 w 2385383"/>
              <a:gd name="connsiteY2" fmla="*/ 0 h 1431230"/>
              <a:gd name="connsiteX3" fmla="*/ 2385383 w 2385383"/>
              <a:gd name="connsiteY3" fmla="*/ 143123 h 1431230"/>
              <a:gd name="connsiteX4" fmla="*/ 2385383 w 2385383"/>
              <a:gd name="connsiteY4" fmla="*/ 1288107 h 1431230"/>
              <a:gd name="connsiteX5" fmla="*/ 2242260 w 2385383"/>
              <a:gd name="connsiteY5" fmla="*/ 1431230 h 1431230"/>
              <a:gd name="connsiteX6" fmla="*/ 143123 w 2385383"/>
              <a:gd name="connsiteY6" fmla="*/ 1431230 h 1431230"/>
              <a:gd name="connsiteX7" fmla="*/ 0 w 2385383"/>
              <a:gd name="connsiteY7" fmla="*/ 1288107 h 1431230"/>
              <a:gd name="connsiteX8" fmla="*/ 0 w 2385383"/>
              <a:gd name="connsiteY8" fmla="*/ 143123 h 14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383" h="1431230">
                <a:moveTo>
                  <a:pt x="0" y="143123"/>
                </a:moveTo>
                <a:cubicBezTo>
                  <a:pt x="0" y="64078"/>
                  <a:pt x="64078" y="0"/>
                  <a:pt x="143123" y="0"/>
                </a:cubicBezTo>
                <a:lnTo>
                  <a:pt x="2242260" y="0"/>
                </a:lnTo>
                <a:cubicBezTo>
                  <a:pt x="2321305" y="0"/>
                  <a:pt x="2385383" y="64078"/>
                  <a:pt x="2385383" y="143123"/>
                </a:cubicBezTo>
                <a:lnTo>
                  <a:pt x="2385383" y="1288107"/>
                </a:lnTo>
                <a:cubicBezTo>
                  <a:pt x="2385383" y="1367152"/>
                  <a:pt x="2321305" y="1431230"/>
                  <a:pt x="2242260" y="1431230"/>
                </a:cubicBezTo>
                <a:lnTo>
                  <a:pt x="143123" y="1431230"/>
                </a:lnTo>
                <a:cubicBezTo>
                  <a:pt x="64078" y="1431230"/>
                  <a:pt x="0" y="1367152"/>
                  <a:pt x="0" y="1288107"/>
                </a:cubicBezTo>
                <a:lnTo>
                  <a:pt x="0" y="143123"/>
                </a:lnTo>
                <a:close/>
              </a:path>
            </a:pathLst>
          </a:custGeom>
          <a:solidFill>
            <a:srgbClr val="00079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9" tIns="213369" rIns="213369" bIns="213369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>
                <a:latin typeface="Arial Black" panose="020B0A04020102020204" pitchFamily="34" charset="0"/>
              </a:rPr>
              <a:t>PAIR</a:t>
            </a:r>
            <a:endParaRPr lang="en-US" sz="3600" kern="1200" dirty="0">
              <a:latin typeface="Arial Black" panose="020B0A040201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B27A2F-CE3A-4F82-8444-A1D84B07CA8B}"/>
              </a:ext>
            </a:extLst>
          </p:cNvPr>
          <p:cNvSpPr/>
          <p:nvPr/>
        </p:nvSpPr>
        <p:spPr>
          <a:xfrm>
            <a:off x="4575232" y="3171312"/>
            <a:ext cx="722542" cy="591575"/>
          </a:xfrm>
          <a:custGeom>
            <a:avLst/>
            <a:gdLst>
              <a:gd name="connsiteX0" fmla="*/ 0 w 505701"/>
              <a:gd name="connsiteY0" fmla="*/ 118315 h 591575"/>
              <a:gd name="connsiteX1" fmla="*/ 252851 w 505701"/>
              <a:gd name="connsiteY1" fmla="*/ 118315 h 591575"/>
              <a:gd name="connsiteX2" fmla="*/ 252851 w 505701"/>
              <a:gd name="connsiteY2" fmla="*/ 0 h 591575"/>
              <a:gd name="connsiteX3" fmla="*/ 505701 w 505701"/>
              <a:gd name="connsiteY3" fmla="*/ 295788 h 591575"/>
              <a:gd name="connsiteX4" fmla="*/ 252851 w 505701"/>
              <a:gd name="connsiteY4" fmla="*/ 591575 h 591575"/>
              <a:gd name="connsiteX5" fmla="*/ 252851 w 505701"/>
              <a:gd name="connsiteY5" fmla="*/ 473260 h 591575"/>
              <a:gd name="connsiteX6" fmla="*/ 0 w 505701"/>
              <a:gd name="connsiteY6" fmla="*/ 473260 h 591575"/>
              <a:gd name="connsiteX7" fmla="*/ 0 w 505701"/>
              <a:gd name="connsiteY7" fmla="*/ 118315 h 59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701" h="591575">
                <a:moveTo>
                  <a:pt x="0" y="118315"/>
                </a:moveTo>
                <a:lnTo>
                  <a:pt x="252851" y="118315"/>
                </a:lnTo>
                <a:lnTo>
                  <a:pt x="252851" y="0"/>
                </a:lnTo>
                <a:lnTo>
                  <a:pt x="505701" y="295788"/>
                </a:lnTo>
                <a:lnTo>
                  <a:pt x="252851" y="591575"/>
                </a:lnTo>
                <a:lnTo>
                  <a:pt x="252851" y="473260"/>
                </a:lnTo>
                <a:lnTo>
                  <a:pt x="0" y="473260"/>
                </a:lnTo>
                <a:lnTo>
                  <a:pt x="0" y="1183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8315" rIns="151710" bIns="11831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>
              <a:latin typeface="Arial Black" panose="020B0A040201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F65E36C-2CC6-4052-9365-B33D52F4E6A5}"/>
              </a:ext>
            </a:extLst>
          </p:cNvPr>
          <p:cNvSpPr/>
          <p:nvPr/>
        </p:nvSpPr>
        <p:spPr>
          <a:xfrm>
            <a:off x="5277262" y="2751485"/>
            <a:ext cx="1715198" cy="1431230"/>
          </a:xfrm>
          <a:custGeom>
            <a:avLst/>
            <a:gdLst>
              <a:gd name="connsiteX0" fmla="*/ 0 w 2385383"/>
              <a:gd name="connsiteY0" fmla="*/ 143123 h 1431230"/>
              <a:gd name="connsiteX1" fmla="*/ 143123 w 2385383"/>
              <a:gd name="connsiteY1" fmla="*/ 0 h 1431230"/>
              <a:gd name="connsiteX2" fmla="*/ 2242260 w 2385383"/>
              <a:gd name="connsiteY2" fmla="*/ 0 h 1431230"/>
              <a:gd name="connsiteX3" fmla="*/ 2385383 w 2385383"/>
              <a:gd name="connsiteY3" fmla="*/ 143123 h 1431230"/>
              <a:gd name="connsiteX4" fmla="*/ 2385383 w 2385383"/>
              <a:gd name="connsiteY4" fmla="*/ 1288107 h 1431230"/>
              <a:gd name="connsiteX5" fmla="*/ 2242260 w 2385383"/>
              <a:gd name="connsiteY5" fmla="*/ 1431230 h 1431230"/>
              <a:gd name="connsiteX6" fmla="*/ 143123 w 2385383"/>
              <a:gd name="connsiteY6" fmla="*/ 1431230 h 1431230"/>
              <a:gd name="connsiteX7" fmla="*/ 0 w 2385383"/>
              <a:gd name="connsiteY7" fmla="*/ 1288107 h 1431230"/>
              <a:gd name="connsiteX8" fmla="*/ 0 w 2385383"/>
              <a:gd name="connsiteY8" fmla="*/ 143123 h 14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383" h="1431230">
                <a:moveTo>
                  <a:pt x="0" y="143123"/>
                </a:moveTo>
                <a:cubicBezTo>
                  <a:pt x="0" y="64078"/>
                  <a:pt x="64078" y="0"/>
                  <a:pt x="143123" y="0"/>
                </a:cubicBezTo>
                <a:lnTo>
                  <a:pt x="2242260" y="0"/>
                </a:lnTo>
                <a:cubicBezTo>
                  <a:pt x="2321305" y="0"/>
                  <a:pt x="2385383" y="64078"/>
                  <a:pt x="2385383" y="143123"/>
                </a:cubicBezTo>
                <a:lnTo>
                  <a:pt x="2385383" y="1288107"/>
                </a:lnTo>
                <a:cubicBezTo>
                  <a:pt x="2385383" y="1367152"/>
                  <a:pt x="2321305" y="1431230"/>
                  <a:pt x="2242260" y="1431230"/>
                </a:cubicBezTo>
                <a:lnTo>
                  <a:pt x="143123" y="1431230"/>
                </a:lnTo>
                <a:cubicBezTo>
                  <a:pt x="64078" y="1431230"/>
                  <a:pt x="0" y="1367152"/>
                  <a:pt x="0" y="1288107"/>
                </a:cubicBezTo>
                <a:lnTo>
                  <a:pt x="0" y="1431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9" tIns="213369" rIns="213369" bIns="213369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Arial Black" panose="020B0A04020102020204" pitchFamily="34" charset="0"/>
              </a:rPr>
              <a:t>1mo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5150D6-C301-4B6D-A1FD-E426DD6589C1}"/>
              </a:ext>
            </a:extLst>
          </p:cNvPr>
          <p:cNvGrpSpPr/>
          <p:nvPr/>
        </p:nvGrpSpPr>
        <p:grpSpPr>
          <a:xfrm>
            <a:off x="6955927" y="3171312"/>
            <a:ext cx="3052584" cy="591575"/>
            <a:chOff x="5971439" y="1584105"/>
            <a:chExt cx="505701" cy="591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C63F6F6-0DC7-4CAC-9E79-685DD093D7FB}"/>
                </a:ext>
              </a:extLst>
            </p:cNvPr>
            <p:cNvSpPr/>
            <p:nvPr/>
          </p:nvSpPr>
          <p:spPr>
            <a:xfrm>
              <a:off x="5971439" y="1584105"/>
              <a:ext cx="505701" cy="59157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Right 4">
              <a:extLst>
                <a:ext uri="{FF2B5EF4-FFF2-40B4-BE49-F238E27FC236}">
                  <a16:creationId xmlns:a16="http://schemas.microsoft.com/office/drawing/2014/main" id="{B20376B1-37EE-4CE6-A843-8E9C70EDFA22}"/>
                </a:ext>
              </a:extLst>
            </p:cNvPr>
            <p:cNvSpPr txBox="1"/>
            <p:nvPr/>
          </p:nvSpPr>
          <p:spPr>
            <a:xfrm>
              <a:off x="5971439" y="1702420"/>
              <a:ext cx="353991" cy="3549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27C2BE-6302-4D50-A7F3-60398B0D2394}"/>
              </a:ext>
            </a:extLst>
          </p:cNvPr>
          <p:cNvGrpSpPr/>
          <p:nvPr/>
        </p:nvGrpSpPr>
        <p:grpSpPr>
          <a:xfrm>
            <a:off x="10038652" y="2751485"/>
            <a:ext cx="1715198" cy="1431230"/>
            <a:chOff x="6687054" y="1164278"/>
            <a:chExt cx="2385383" cy="14312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4E188C6-97EB-421D-907B-C218321FC5F6}"/>
                </a:ext>
              </a:extLst>
            </p:cNvPr>
            <p:cNvSpPr/>
            <p:nvPr/>
          </p:nvSpPr>
          <p:spPr>
            <a:xfrm>
              <a:off x="6687054" y="1164278"/>
              <a:ext cx="2385383" cy="1431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DA1A0B71-81D6-4D2C-8CB0-847C0721942A}"/>
                </a:ext>
              </a:extLst>
            </p:cNvPr>
            <p:cNvSpPr txBox="1"/>
            <p:nvPr/>
          </p:nvSpPr>
          <p:spPr>
            <a:xfrm>
              <a:off x="6728973" y="1206197"/>
              <a:ext cx="2301545" cy="1347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Arial Black" panose="020B0A04020102020204" pitchFamily="34" charset="0"/>
                </a:rPr>
                <a:t>2mo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5FC6328-2A21-4218-8EA6-70D2EB8ED4A5}"/>
              </a:ext>
            </a:extLst>
          </p:cNvPr>
          <p:cNvSpPr/>
          <p:nvPr/>
        </p:nvSpPr>
        <p:spPr>
          <a:xfrm>
            <a:off x="444565" y="4723160"/>
            <a:ext cx="1715198" cy="1431230"/>
          </a:xfrm>
          <a:custGeom>
            <a:avLst/>
            <a:gdLst>
              <a:gd name="connsiteX0" fmla="*/ 0 w 2385383"/>
              <a:gd name="connsiteY0" fmla="*/ 143123 h 1431230"/>
              <a:gd name="connsiteX1" fmla="*/ 143123 w 2385383"/>
              <a:gd name="connsiteY1" fmla="*/ 0 h 1431230"/>
              <a:gd name="connsiteX2" fmla="*/ 2242260 w 2385383"/>
              <a:gd name="connsiteY2" fmla="*/ 0 h 1431230"/>
              <a:gd name="connsiteX3" fmla="*/ 2385383 w 2385383"/>
              <a:gd name="connsiteY3" fmla="*/ 143123 h 1431230"/>
              <a:gd name="connsiteX4" fmla="*/ 2385383 w 2385383"/>
              <a:gd name="connsiteY4" fmla="*/ 1288107 h 1431230"/>
              <a:gd name="connsiteX5" fmla="*/ 2242260 w 2385383"/>
              <a:gd name="connsiteY5" fmla="*/ 1431230 h 1431230"/>
              <a:gd name="connsiteX6" fmla="*/ 143123 w 2385383"/>
              <a:gd name="connsiteY6" fmla="*/ 1431230 h 1431230"/>
              <a:gd name="connsiteX7" fmla="*/ 0 w 2385383"/>
              <a:gd name="connsiteY7" fmla="*/ 1288107 h 1431230"/>
              <a:gd name="connsiteX8" fmla="*/ 0 w 2385383"/>
              <a:gd name="connsiteY8" fmla="*/ 143123 h 14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383" h="1431230">
                <a:moveTo>
                  <a:pt x="0" y="143123"/>
                </a:moveTo>
                <a:cubicBezTo>
                  <a:pt x="0" y="64078"/>
                  <a:pt x="64078" y="0"/>
                  <a:pt x="143123" y="0"/>
                </a:cubicBezTo>
                <a:lnTo>
                  <a:pt x="2242260" y="0"/>
                </a:lnTo>
                <a:cubicBezTo>
                  <a:pt x="2321305" y="0"/>
                  <a:pt x="2385383" y="64078"/>
                  <a:pt x="2385383" y="143123"/>
                </a:cubicBezTo>
                <a:lnTo>
                  <a:pt x="2385383" y="1288107"/>
                </a:lnTo>
                <a:cubicBezTo>
                  <a:pt x="2385383" y="1367152"/>
                  <a:pt x="2321305" y="1431230"/>
                  <a:pt x="2242260" y="1431230"/>
                </a:cubicBezTo>
                <a:lnTo>
                  <a:pt x="143123" y="1431230"/>
                </a:lnTo>
                <a:cubicBezTo>
                  <a:pt x="64078" y="1431230"/>
                  <a:pt x="0" y="1367152"/>
                  <a:pt x="0" y="1288107"/>
                </a:cubicBezTo>
                <a:lnTo>
                  <a:pt x="0" y="1431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9" tIns="213369" rIns="213369" bIns="213369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latin typeface="Arial Black" panose="020B0A04020102020204" pitchFamily="34" charset="0"/>
              </a:rPr>
              <a:t>T0</a:t>
            </a:r>
            <a:endParaRPr lang="en-US" sz="3600" kern="1200" dirty="0">
              <a:latin typeface="Arial Black" panose="020B0A040201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A77498D-FBBF-4E7B-9AF3-97D574463458}"/>
              </a:ext>
            </a:extLst>
          </p:cNvPr>
          <p:cNvSpPr/>
          <p:nvPr/>
        </p:nvSpPr>
        <p:spPr>
          <a:xfrm>
            <a:off x="5247121" y="4723160"/>
            <a:ext cx="1715198" cy="1431230"/>
          </a:xfrm>
          <a:custGeom>
            <a:avLst/>
            <a:gdLst>
              <a:gd name="connsiteX0" fmla="*/ 0 w 2385383"/>
              <a:gd name="connsiteY0" fmla="*/ 143123 h 1431230"/>
              <a:gd name="connsiteX1" fmla="*/ 143123 w 2385383"/>
              <a:gd name="connsiteY1" fmla="*/ 0 h 1431230"/>
              <a:gd name="connsiteX2" fmla="*/ 2242260 w 2385383"/>
              <a:gd name="connsiteY2" fmla="*/ 0 h 1431230"/>
              <a:gd name="connsiteX3" fmla="*/ 2385383 w 2385383"/>
              <a:gd name="connsiteY3" fmla="*/ 143123 h 1431230"/>
              <a:gd name="connsiteX4" fmla="*/ 2385383 w 2385383"/>
              <a:gd name="connsiteY4" fmla="*/ 1288107 h 1431230"/>
              <a:gd name="connsiteX5" fmla="*/ 2242260 w 2385383"/>
              <a:gd name="connsiteY5" fmla="*/ 1431230 h 1431230"/>
              <a:gd name="connsiteX6" fmla="*/ 143123 w 2385383"/>
              <a:gd name="connsiteY6" fmla="*/ 1431230 h 1431230"/>
              <a:gd name="connsiteX7" fmla="*/ 0 w 2385383"/>
              <a:gd name="connsiteY7" fmla="*/ 1288107 h 1431230"/>
              <a:gd name="connsiteX8" fmla="*/ 0 w 2385383"/>
              <a:gd name="connsiteY8" fmla="*/ 143123 h 14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383" h="1431230">
                <a:moveTo>
                  <a:pt x="0" y="143123"/>
                </a:moveTo>
                <a:cubicBezTo>
                  <a:pt x="0" y="64078"/>
                  <a:pt x="64078" y="0"/>
                  <a:pt x="143123" y="0"/>
                </a:cubicBezTo>
                <a:lnTo>
                  <a:pt x="2242260" y="0"/>
                </a:lnTo>
                <a:cubicBezTo>
                  <a:pt x="2321305" y="0"/>
                  <a:pt x="2385383" y="64078"/>
                  <a:pt x="2385383" y="143123"/>
                </a:cubicBezTo>
                <a:lnTo>
                  <a:pt x="2385383" y="1288107"/>
                </a:lnTo>
                <a:cubicBezTo>
                  <a:pt x="2385383" y="1367152"/>
                  <a:pt x="2321305" y="1431230"/>
                  <a:pt x="2242260" y="1431230"/>
                </a:cubicBezTo>
                <a:lnTo>
                  <a:pt x="143123" y="1431230"/>
                </a:lnTo>
                <a:cubicBezTo>
                  <a:pt x="64078" y="1431230"/>
                  <a:pt x="0" y="1367152"/>
                  <a:pt x="0" y="1288107"/>
                </a:cubicBezTo>
                <a:lnTo>
                  <a:pt x="0" y="1431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9" tIns="213369" rIns="213369" bIns="213369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Arial Black" panose="020B0A04020102020204" pitchFamily="34" charset="0"/>
              </a:rPr>
              <a:t>1mo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52403E-0434-43DA-BD68-E5BB23494E25}"/>
              </a:ext>
            </a:extLst>
          </p:cNvPr>
          <p:cNvGrpSpPr/>
          <p:nvPr/>
        </p:nvGrpSpPr>
        <p:grpSpPr>
          <a:xfrm>
            <a:off x="6925786" y="5142987"/>
            <a:ext cx="722542" cy="591575"/>
            <a:chOff x="5971439" y="1584105"/>
            <a:chExt cx="505701" cy="591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A96B0AED-61BC-4AC7-9CCE-4967F01BA06E}"/>
                </a:ext>
              </a:extLst>
            </p:cNvPr>
            <p:cNvSpPr/>
            <p:nvPr/>
          </p:nvSpPr>
          <p:spPr>
            <a:xfrm>
              <a:off x="5971439" y="1584105"/>
              <a:ext cx="505701" cy="59157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Arrow: Right 4">
              <a:extLst>
                <a:ext uri="{FF2B5EF4-FFF2-40B4-BE49-F238E27FC236}">
                  <a16:creationId xmlns:a16="http://schemas.microsoft.com/office/drawing/2014/main" id="{D421A0A9-4DC6-43CA-ADDA-FBBC1ADF0061}"/>
                </a:ext>
              </a:extLst>
            </p:cNvPr>
            <p:cNvSpPr txBox="1"/>
            <p:nvPr/>
          </p:nvSpPr>
          <p:spPr>
            <a:xfrm>
              <a:off x="5971439" y="1702420"/>
              <a:ext cx="353991" cy="3549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D7EE83-FAE3-4EF7-9C46-8B3E7C032A6B}"/>
              </a:ext>
            </a:extLst>
          </p:cNvPr>
          <p:cNvGrpSpPr/>
          <p:nvPr/>
        </p:nvGrpSpPr>
        <p:grpSpPr>
          <a:xfrm>
            <a:off x="7627816" y="4723160"/>
            <a:ext cx="1715198" cy="1431230"/>
            <a:chOff x="6687054" y="1164278"/>
            <a:chExt cx="2385383" cy="1431230"/>
          </a:xfrm>
          <a:solidFill>
            <a:srgbClr val="00079F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80368A9-0E14-4785-BEF8-DDDC1F84CE00}"/>
                </a:ext>
              </a:extLst>
            </p:cNvPr>
            <p:cNvSpPr/>
            <p:nvPr/>
          </p:nvSpPr>
          <p:spPr>
            <a:xfrm>
              <a:off x="6687054" y="1164278"/>
              <a:ext cx="2385383" cy="14312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: Rounded Corners 6">
              <a:extLst>
                <a:ext uri="{FF2B5EF4-FFF2-40B4-BE49-F238E27FC236}">
                  <a16:creationId xmlns:a16="http://schemas.microsoft.com/office/drawing/2014/main" id="{E3A6F686-1C31-443D-9E44-2050794A99CD}"/>
                </a:ext>
              </a:extLst>
            </p:cNvPr>
            <p:cNvSpPr txBox="1"/>
            <p:nvPr/>
          </p:nvSpPr>
          <p:spPr>
            <a:xfrm>
              <a:off x="6728973" y="1206197"/>
              <a:ext cx="2301545" cy="13473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latin typeface="Arial Black" panose="020B0A04020102020204" pitchFamily="34" charset="0"/>
                </a:rPr>
                <a:t>PAIR</a:t>
              </a:r>
              <a:endParaRPr lang="en-US" sz="3600" kern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7FE930-691C-4519-9A81-96A261D67179}"/>
              </a:ext>
            </a:extLst>
          </p:cNvPr>
          <p:cNvGrpSpPr/>
          <p:nvPr/>
        </p:nvGrpSpPr>
        <p:grpSpPr>
          <a:xfrm>
            <a:off x="9306481" y="5142987"/>
            <a:ext cx="722542" cy="591575"/>
            <a:chOff x="5971439" y="1584105"/>
            <a:chExt cx="505701" cy="591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13723A03-0771-49EB-B2B5-467C30E3F483}"/>
                </a:ext>
              </a:extLst>
            </p:cNvPr>
            <p:cNvSpPr/>
            <p:nvPr/>
          </p:nvSpPr>
          <p:spPr>
            <a:xfrm>
              <a:off x="5971439" y="1584105"/>
              <a:ext cx="505701" cy="59157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Arrow: Right 4">
              <a:extLst>
                <a:ext uri="{FF2B5EF4-FFF2-40B4-BE49-F238E27FC236}">
                  <a16:creationId xmlns:a16="http://schemas.microsoft.com/office/drawing/2014/main" id="{2B5BE7E3-E7C3-4FBE-AAB9-0A2CD8A783D2}"/>
                </a:ext>
              </a:extLst>
            </p:cNvPr>
            <p:cNvSpPr txBox="1"/>
            <p:nvPr/>
          </p:nvSpPr>
          <p:spPr>
            <a:xfrm>
              <a:off x="5971439" y="1702420"/>
              <a:ext cx="353991" cy="3549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latin typeface="Arial Black" panose="020B0A040201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A9F0B4-0CFB-426F-96CC-943635868307}"/>
              </a:ext>
            </a:extLst>
          </p:cNvPr>
          <p:cNvGrpSpPr/>
          <p:nvPr/>
        </p:nvGrpSpPr>
        <p:grpSpPr>
          <a:xfrm>
            <a:off x="10008511" y="4723160"/>
            <a:ext cx="1715198" cy="1431230"/>
            <a:chOff x="6687054" y="1164278"/>
            <a:chExt cx="2385383" cy="143123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49C508D-07B9-4A61-8763-1E9E0A6A3E80}"/>
                </a:ext>
              </a:extLst>
            </p:cNvPr>
            <p:cNvSpPr/>
            <p:nvPr/>
          </p:nvSpPr>
          <p:spPr>
            <a:xfrm>
              <a:off x="6687054" y="1164278"/>
              <a:ext cx="2385383" cy="1431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: Rounded Corners 6">
              <a:extLst>
                <a:ext uri="{FF2B5EF4-FFF2-40B4-BE49-F238E27FC236}">
                  <a16:creationId xmlns:a16="http://schemas.microsoft.com/office/drawing/2014/main" id="{2F59678E-3987-4C69-9536-088C9E9C312B}"/>
                </a:ext>
              </a:extLst>
            </p:cNvPr>
            <p:cNvSpPr txBox="1"/>
            <p:nvPr/>
          </p:nvSpPr>
          <p:spPr>
            <a:xfrm>
              <a:off x="6728973" y="1206197"/>
              <a:ext cx="2301545" cy="1347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Arial Black" panose="020B0A04020102020204" pitchFamily="34" charset="0"/>
                </a:rPr>
                <a:t>2mo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7EE707-FE52-4FAE-8E77-0087C7C68941}"/>
              </a:ext>
            </a:extLst>
          </p:cNvPr>
          <p:cNvGrpSpPr/>
          <p:nvPr/>
        </p:nvGrpSpPr>
        <p:grpSpPr>
          <a:xfrm>
            <a:off x="2096412" y="5158298"/>
            <a:ext cx="3052584" cy="591575"/>
            <a:chOff x="5971439" y="1584105"/>
            <a:chExt cx="505701" cy="591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FEB2BD04-523F-4978-8E60-0C32BAF997AE}"/>
                </a:ext>
              </a:extLst>
            </p:cNvPr>
            <p:cNvSpPr/>
            <p:nvPr/>
          </p:nvSpPr>
          <p:spPr>
            <a:xfrm>
              <a:off x="5971439" y="1584105"/>
              <a:ext cx="505701" cy="59157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Arrow: Right 4">
              <a:extLst>
                <a:ext uri="{FF2B5EF4-FFF2-40B4-BE49-F238E27FC236}">
                  <a16:creationId xmlns:a16="http://schemas.microsoft.com/office/drawing/2014/main" id="{DB933944-8A74-4440-8B94-8E2429E40012}"/>
                </a:ext>
              </a:extLst>
            </p:cNvPr>
            <p:cNvSpPr txBox="1"/>
            <p:nvPr/>
          </p:nvSpPr>
          <p:spPr>
            <a:xfrm>
              <a:off x="5971439" y="1702420"/>
              <a:ext cx="353991" cy="3549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219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D9A3-34A4-43BD-85E2-23BAE87E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7998-7C60-4A99-8723-20CE9D1EB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170 couples</a:t>
            </a:r>
          </a:p>
          <a:p>
            <a:pPr lvl="1"/>
            <a:r>
              <a:rPr lang="en-US" dirty="0"/>
              <a:t>92% married/engaged</a:t>
            </a:r>
          </a:p>
          <a:p>
            <a:pPr lvl="1"/>
            <a:r>
              <a:rPr lang="en-US" dirty="0"/>
              <a:t>Together 10.6 </a:t>
            </a:r>
            <a:r>
              <a:rPr lang="en-US" dirty="0" err="1"/>
              <a:t>yrs</a:t>
            </a:r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77% White </a:t>
            </a:r>
          </a:p>
          <a:p>
            <a:pPr lvl="1"/>
            <a:r>
              <a:rPr lang="en-US" dirty="0"/>
              <a:t>50% male</a:t>
            </a:r>
          </a:p>
          <a:p>
            <a:pPr lvl="1"/>
            <a:r>
              <a:rPr lang="en-US" dirty="0"/>
              <a:t>36yo</a:t>
            </a:r>
          </a:p>
        </p:txBody>
      </p:sp>
    </p:spTree>
    <p:extLst>
      <p:ext uri="{BB962C8B-B14F-4D97-AF65-F5344CB8AC3E}">
        <p14:creationId xmlns:p14="http://schemas.microsoft.com/office/powerpoint/2010/main" val="1104568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AAC1-0685-4406-8CFA-A24F1153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69BD-9AFB-4678-8F51-F082AA41E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Baseline, 1mo, 2mo, 8mo</a:t>
            </a:r>
          </a:p>
          <a:p>
            <a:endParaRPr lang="en-US" dirty="0"/>
          </a:p>
          <a:p>
            <a:r>
              <a:rPr lang="en-US" dirty="0"/>
              <a:t>Rel Satisfaction  	</a:t>
            </a:r>
            <a:r>
              <a:rPr lang="en-US" dirty="0">
                <a:solidFill>
                  <a:srgbClr val="FFCCFF"/>
                </a:solidFill>
              </a:rPr>
              <a:t>(CSI)</a:t>
            </a:r>
          </a:p>
          <a:p>
            <a:r>
              <a:rPr lang="en-US" dirty="0"/>
              <a:t>Flexibility 		</a:t>
            </a:r>
            <a:r>
              <a:rPr lang="en-US" dirty="0">
                <a:solidFill>
                  <a:srgbClr val="FFCCFF"/>
                </a:solidFill>
              </a:rPr>
              <a:t>(MPFI)</a:t>
            </a:r>
          </a:p>
          <a:p>
            <a:r>
              <a:rPr lang="en-US" dirty="0"/>
              <a:t>Responsiveness  	</a:t>
            </a:r>
            <a:r>
              <a:rPr lang="en-US" dirty="0">
                <a:solidFill>
                  <a:srgbClr val="FFCCFF"/>
                </a:solidFill>
              </a:rPr>
              <a:t>(PRI)</a:t>
            </a:r>
          </a:p>
          <a:p>
            <a:r>
              <a:rPr lang="en-US" dirty="0"/>
              <a:t>Affection, Vitality</a:t>
            </a:r>
          </a:p>
        </p:txBody>
      </p:sp>
    </p:spTree>
    <p:extLst>
      <p:ext uri="{BB962C8B-B14F-4D97-AF65-F5344CB8AC3E}">
        <p14:creationId xmlns:p14="http://schemas.microsoft.com/office/powerpoint/2010/main" val="3613729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C43B-F820-4556-BD70-BA214008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CD01C-B3DE-458D-84E0-FF6293E4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9025"/>
          </a:xfrm>
        </p:spPr>
        <p:txBody>
          <a:bodyPr/>
          <a:lstStyle/>
          <a:p>
            <a:r>
              <a:rPr lang="en-US" dirty="0"/>
              <a:t>HLM</a:t>
            </a:r>
          </a:p>
          <a:p>
            <a:pPr lvl="1"/>
            <a:r>
              <a:rPr lang="en-US" dirty="0"/>
              <a:t>nested within couples</a:t>
            </a:r>
          </a:p>
          <a:p>
            <a:pPr lvl="1"/>
            <a:r>
              <a:rPr lang="en-US" dirty="0"/>
              <a:t>nested within partners</a:t>
            </a:r>
          </a:p>
          <a:p>
            <a:pPr lvl="1"/>
            <a:endParaRPr lang="en-US" dirty="0"/>
          </a:p>
          <a:p>
            <a:r>
              <a:rPr lang="en-US" dirty="0"/>
              <a:t>Treatment effects</a:t>
            </a:r>
          </a:p>
          <a:p>
            <a:endParaRPr lang="en-US" dirty="0"/>
          </a:p>
          <a:p>
            <a:r>
              <a:rPr lang="en-US" dirty="0"/>
              <a:t>Correlated change</a:t>
            </a:r>
          </a:p>
        </p:txBody>
      </p:sp>
    </p:spTree>
    <p:extLst>
      <p:ext uri="{BB962C8B-B14F-4D97-AF65-F5344CB8AC3E}">
        <p14:creationId xmlns:p14="http://schemas.microsoft.com/office/powerpoint/2010/main" val="1945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3024-9665-437E-9451-E3014249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1319-4BF2-4BFC-BA1E-B84DCF38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429"/>
          </a:xfrm>
        </p:spPr>
        <p:txBody>
          <a:bodyPr/>
          <a:lstStyle/>
          <a:p>
            <a:r>
              <a:rPr lang="en-US" dirty="0"/>
              <a:t>Background on PAIR</a:t>
            </a:r>
          </a:p>
          <a:p>
            <a:r>
              <a:rPr lang="en-US" dirty="0"/>
              <a:t>Flexibility / Inflexibility</a:t>
            </a:r>
          </a:p>
          <a:p>
            <a:r>
              <a:rPr lang="en-US" dirty="0"/>
              <a:t>Current study</a:t>
            </a:r>
          </a:p>
          <a:p>
            <a:pPr lvl="1"/>
            <a:r>
              <a:rPr lang="en-US" dirty="0"/>
              <a:t>PAIR RCT</a:t>
            </a:r>
          </a:p>
        </p:txBody>
      </p:sp>
    </p:spTree>
    <p:extLst>
      <p:ext uri="{BB962C8B-B14F-4D97-AF65-F5344CB8AC3E}">
        <p14:creationId xmlns:p14="http://schemas.microsoft.com/office/powerpoint/2010/main" val="2754705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971E-A076-4192-8A35-25EF8768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 Relationships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A88A-D5E0-4C3E-AB41-D79E568B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746625"/>
          </a:xfrm>
        </p:spPr>
        <p:txBody>
          <a:bodyPr>
            <a:normAutofit/>
          </a:bodyPr>
          <a:lstStyle/>
          <a:p>
            <a:r>
              <a:rPr lang="en-US" dirty="0"/>
              <a:t>Drops in:</a:t>
            </a:r>
          </a:p>
          <a:p>
            <a:pPr lvl="1"/>
            <a:r>
              <a:rPr lang="en-US" dirty="0"/>
              <a:t>Insensitivity</a:t>
            </a:r>
          </a:p>
          <a:p>
            <a:pPr lvl="1"/>
            <a:r>
              <a:rPr lang="en-US" dirty="0"/>
              <a:t>Negative conflict behaviors</a:t>
            </a:r>
          </a:p>
          <a:p>
            <a:pPr lvl="4"/>
            <a:endParaRPr lang="en-US" dirty="0"/>
          </a:p>
          <a:p>
            <a:r>
              <a:rPr lang="en-US" dirty="0"/>
              <a:t>Increases in:</a:t>
            </a:r>
          </a:p>
          <a:p>
            <a:pPr lvl="1"/>
            <a:r>
              <a:rPr lang="en-US" dirty="0"/>
              <a:t>Affection		    Relationship Satisfaction</a:t>
            </a:r>
          </a:p>
          <a:p>
            <a:pPr lvl="1"/>
            <a:r>
              <a:rPr lang="en-US" dirty="0"/>
              <a:t>Responsiveness	    Vitality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09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B6E9-E61C-4CAB-98C6-14B0F4B3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ym typeface="Wingdings" panose="05000000000000000000" pitchFamily="2" charset="2"/>
              </a:rPr>
              <a:t> Flexibility / Inflexibility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08C5C-66B0-4204-A2BC-8AEAFD307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7125"/>
          </a:xfrm>
        </p:spPr>
        <p:txBody>
          <a:bodyPr>
            <a:normAutofit/>
          </a:bodyPr>
          <a:lstStyle/>
          <a:p>
            <a:r>
              <a:rPr lang="en-US" dirty="0"/>
              <a:t>No significant change</a:t>
            </a:r>
          </a:p>
          <a:p>
            <a:pPr lvl="1"/>
            <a:r>
              <a:rPr lang="en-US" dirty="0"/>
              <a:t>Global Flexibility</a:t>
            </a:r>
          </a:p>
          <a:p>
            <a:pPr lvl="1"/>
            <a:r>
              <a:rPr lang="en-US" dirty="0"/>
              <a:t>Specific forms of flexibility</a:t>
            </a:r>
          </a:p>
          <a:p>
            <a:pPr lvl="1"/>
            <a:endParaRPr lang="en-US" dirty="0"/>
          </a:p>
          <a:p>
            <a:r>
              <a:rPr lang="en-US" dirty="0"/>
              <a:t>Drops in;</a:t>
            </a:r>
          </a:p>
          <a:p>
            <a:pPr lvl="1"/>
            <a:r>
              <a:rPr lang="en-US" dirty="0"/>
              <a:t>Global inflexibility</a:t>
            </a:r>
          </a:p>
          <a:p>
            <a:pPr lvl="1"/>
            <a:r>
              <a:rPr lang="en-US" dirty="0"/>
              <a:t>Lack of contact with values</a:t>
            </a:r>
          </a:p>
        </p:txBody>
      </p:sp>
    </p:spTree>
    <p:extLst>
      <p:ext uri="{BB962C8B-B14F-4D97-AF65-F5344CB8AC3E}">
        <p14:creationId xmlns:p14="http://schemas.microsoft.com/office/powerpoint/2010/main" val="3665487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F6F-7799-46AC-A485-C073154D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INFLEX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err="1">
                <a:sym typeface="Wingdings" panose="05000000000000000000" pitchFamily="2" charset="2"/>
              </a:rPr>
              <a:t>Relationships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52DA-1738-4FE5-808C-C631D2B65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66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Drops in INFLEX (global &amp; </a:t>
            </a:r>
            <a:r>
              <a:rPr lang="en-US" dirty="0" err="1"/>
              <a:t>LCwV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CCFF"/>
                </a:solidFill>
                <a:sym typeface="Wingdings" panose="05000000000000000000" pitchFamily="2" charset="2"/>
              </a:rPr>
              <a:t> lower   insensitivity</a:t>
            </a:r>
          </a:p>
          <a:p>
            <a:pPr lvl="1"/>
            <a:r>
              <a:rPr lang="en-US" dirty="0">
                <a:solidFill>
                  <a:srgbClr val="FFCCFF"/>
                </a:solidFill>
                <a:sym typeface="Wingdings" panose="05000000000000000000" pitchFamily="2" charset="2"/>
              </a:rPr>
              <a:t> lower   negative conflict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higher  responsiveness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higher  affection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higher 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rel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satisfaction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 higher  VITALITY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99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D333-45A8-4EFF-B398-B84B389D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AA9A-E093-4CFA-94B1-F279D950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PAIR promotes relationship health</a:t>
            </a:r>
          </a:p>
          <a:p>
            <a:pPr lvl="1"/>
            <a:r>
              <a:rPr lang="en-US" dirty="0"/>
              <a:t>reducing conflict / negativity</a:t>
            </a:r>
          </a:p>
          <a:p>
            <a:pPr lvl="1"/>
            <a:r>
              <a:rPr lang="en-US" dirty="0"/>
              <a:t>promoting connection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76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D333-45A8-4EFF-B398-B84B389D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AA9A-E093-4CFA-94B1-F279D950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PAIR promotes relationship health</a:t>
            </a:r>
          </a:p>
          <a:p>
            <a:pPr lvl="1"/>
            <a:r>
              <a:rPr lang="en-US" dirty="0"/>
              <a:t>reducing conflict / negativity</a:t>
            </a:r>
          </a:p>
          <a:p>
            <a:pPr lvl="1"/>
            <a:r>
              <a:rPr lang="en-US" dirty="0"/>
              <a:t>promoting connection</a:t>
            </a:r>
          </a:p>
          <a:p>
            <a:pPr lvl="1"/>
            <a:endParaRPr lang="en-US" dirty="0"/>
          </a:p>
          <a:p>
            <a:r>
              <a:rPr lang="en-US" dirty="0"/>
              <a:t>Possibly by…</a:t>
            </a:r>
          </a:p>
          <a:p>
            <a:pPr lvl="1"/>
            <a:r>
              <a:rPr lang="en-US" dirty="0"/>
              <a:t>reconnecting with values</a:t>
            </a:r>
          </a:p>
          <a:p>
            <a:pPr lvl="1"/>
            <a:r>
              <a:rPr lang="en-US" dirty="0"/>
              <a:t>reducing inflexible/rigid responding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83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F1E6D1-D770-447A-AA29-0C4258A48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1500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44466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3024-9665-437E-9451-E3014249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1319-4BF2-4BFC-BA1E-B84DCF38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429"/>
          </a:xfrm>
        </p:spPr>
        <p:txBody>
          <a:bodyPr/>
          <a:lstStyle/>
          <a:p>
            <a:r>
              <a:rPr lang="en-US" dirty="0"/>
              <a:t>Background on PAIR</a:t>
            </a:r>
          </a:p>
          <a:p>
            <a:r>
              <a:rPr lang="en-US" dirty="0"/>
              <a:t>Flexibility / Inflexibility</a:t>
            </a:r>
          </a:p>
          <a:p>
            <a:r>
              <a:rPr lang="en-US" dirty="0"/>
              <a:t>Current study</a:t>
            </a:r>
          </a:p>
          <a:p>
            <a:pPr lvl="1"/>
            <a:r>
              <a:rPr lang="en-US" dirty="0"/>
              <a:t>PAIR RCT</a:t>
            </a:r>
          </a:p>
          <a:p>
            <a:pPr lvl="2"/>
            <a:r>
              <a:rPr lang="en-US" dirty="0"/>
              <a:t>Methods</a:t>
            </a:r>
          </a:p>
          <a:p>
            <a:pPr lvl="2"/>
            <a:r>
              <a:rPr lang="en-US" dirty="0"/>
              <a:t>Results</a:t>
            </a:r>
          </a:p>
          <a:p>
            <a:pPr lvl="2"/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0846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D258-8C32-4C5F-9720-5BAA79C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979A-C2A2-4F66-A028-21D15EC9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5832"/>
          </a:xfrm>
        </p:spPr>
        <p:txBody>
          <a:bodyPr>
            <a:normAutofit/>
          </a:bodyPr>
          <a:lstStyle/>
          <a:p>
            <a:r>
              <a:rPr lang="en-US" dirty="0"/>
              <a:t>Divorce spike in early marriage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2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D258-8C32-4C5F-9720-5BAA79C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979A-C2A2-4F66-A028-21D15EC9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5832"/>
          </a:xfrm>
        </p:spPr>
        <p:txBody>
          <a:bodyPr>
            <a:normAutofit/>
          </a:bodyPr>
          <a:lstStyle/>
          <a:p>
            <a:r>
              <a:rPr lang="en-US" dirty="0"/>
              <a:t>Divorce spike in early marriage</a:t>
            </a:r>
          </a:p>
          <a:p>
            <a:pPr lvl="2"/>
            <a:endParaRPr lang="en-US" dirty="0"/>
          </a:p>
          <a:p>
            <a:r>
              <a:rPr lang="en-US" dirty="0"/>
              <a:t>RCT: </a:t>
            </a:r>
            <a:r>
              <a:rPr lang="en-US" dirty="0">
                <a:solidFill>
                  <a:srgbClr val="FFCCFF"/>
                </a:solidFill>
              </a:rPr>
              <a:t>Rogge et al., 2013		</a:t>
            </a:r>
            <a:endParaRPr lang="en-US" dirty="0"/>
          </a:p>
          <a:p>
            <a:pPr lvl="1"/>
            <a:r>
              <a:rPr lang="en-US" dirty="0"/>
              <a:t>PREP  </a:t>
            </a:r>
            <a:r>
              <a:rPr lang="en-US" dirty="0">
                <a:solidFill>
                  <a:srgbClr val="FFCCFF"/>
                </a:solidFill>
              </a:rPr>
              <a:t>---  14hr group workshop</a:t>
            </a:r>
          </a:p>
          <a:p>
            <a:pPr lvl="1"/>
            <a:r>
              <a:rPr lang="en-US" dirty="0"/>
              <a:t>CARE  </a:t>
            </a:r>
            <a:r>
              <a:rPr lang="en-US" dirty="0">
                <a:solidFill>
                  <a:srgbClr val="FFCCFF"/>
                </a:solidFill>
              </a:rPr>
              <a:t>---  14hr group workshop</a:t>
            </a:r>
          </a:p>
        </p:txBody>
      </p:sp>
    </p:spTree>
    <p:extLst>
      <p:ext uri="{BB962C8B-B14F-4D97-AF65-F5344CB8AC3E}">
        <p14:creationId xmlns:p14="http://schemas.microsoft.com/office/powerpoint/2010/main" val="178482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D258-8C32-4C5F-9720-5BAA79C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979A-C2A2-4F66-A028-21D15EC9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5832"/>
          </a:xfrm>
        </p:spPr>
        <p:txBody>
          <a:bodyPr>
            <a:normAutofit/>
          </a:bodyPr>
          <a:lstStyle/>
          <a:p>
            <a:r>
              <a:rPr lang="en-US" dirty="0"/>
              <a:t>Divorce spike in early marriage</a:t>
            </a:r>
          </a:p>
          <a:p>
            <a:pPr lvl="2"/>
            <a:endParaRPr lang="en-US" dirty="0"/>
          </a:p>
          <a:p>
            <a:r>
              <a:rPr lang="en-US" dirty="0"/>
              <a:t>RCT: </a:t>
            </a:r>
            <a:r>
              <a:rPr lang="en-US" dirty="0">
                <a:solidFill>
                  <a:srgbClr val="FFCCFF"/>
                </a:solidFill>
              </a:rPr>
              <a:t>Rogge et al., 2013		</a:t>
            </a:r>
            <a:endParaRPr lang="en-US" dirty="0"/>
          </a:p>
          <a:p>
            <a:pPr lvl="1"/>
            <a:r>
              <a:rPr lang="en-US" dirty="0"/>
              <a:t>PREP  </a:t>
            </a:r>
            <a:r>
              <a:rPr lang="en-US" dirty="0">
                <a:solidFill>
                  <a:srgbClr val="FFCCFF"/>
                </a:solidFill>
              </a:rPr>
              <a:t>---  14hr group workshop</a:t>
            </a:r>
          </a:p>
          <a:p>
            <a:pPr lvl="1"/>
            <a:r>
              <a:rPr lang="en-US" dirty="0"/>
              <a:t>CARE  </a:t>
            </a:r>
            <a:r>
              <a:rPr lang="en-US" dirty="0">
                <a:solidFill>
                  <a:srgbClr val="FFCCFF"/>
                </a:solidFill>
              </a:rPr>
              <a:t>---  14hr group workshop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treatment</a:t>
            </a:r>
          </a:p>
        </p:txBody>
      </p:sp>
    </p:spTree>
    <p:extLst>
      <p:ext uri="{BB962C8B-B14F-4D97-AF65-F5344CB8AC3E}">
        <p14:creationId xmlns:p14="http://schemas.microsoft.com/office/powerpoint/2010/main" val="203020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D258-8C32-4C5F-9720-5BAA79C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979A-C2A2-4F66-A028-21D15EC9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5832"/>
          </a:xfrm>
        </p:spPr>
        <p:txBody>
          <a:bodyPr>
            <a:normAutofit/>
          </a:bodyPr>
          <a:lstStyle/>
          <a:p>
            <a:r>
              <a:rPr lang="en-US" dirty="0"/>
              <a:t>Divorce spike in early marriage</a:t>
            </a:r>
          </a:p>
          <a:p>
            <a:pPr lvl="2"/>
            <a:endParaRPr lang="en-US" dirty="0"/>
          </a:p>
          <a:p>
            <a:r>
              <a:rPr lang="en-US" dirty="0"/>
              <a:t>RCT: </a:t>
            </a:r>
            <a:r>
              <a:rPr lang="en-US" dirty="0">
                <a:solidFill>
                  <a:srgbClr val="FFCCFF"/>
                </a:solidFill>
              </a:rPr>
              <a:t>Rogge et al., 2013		</a:t>
            </a:r>
            <a:endParaRPr lang="en-US" dirty="0"/>
          </a:p>
          <a:p>
            <a:pPr lvl="1"/>
            <a:r>
              <a:rPr lang="en-US" dirty="0"/>
              <a:t>PREP  </a:t>
            </a:r>
            <a:r>
              <a:rPr lang="en-US" dirty="0">
                <a:solidFill>
                  <a:srgbClr val="FFCCFF"/>
                </a:solidFill>
              </a:rPr>
              <a:t>---  14hr group workshop</a:t>
            </a:r>
          </a:p>
          <a:p>
            <a:pPr lvl="1"/>
            <a:r>
              <a:rPr lang="en-US" dirty="0"/>
              <a:t>CARE  </a:t>
            </a:r>
            <a:r>
              <a:rPr lang="en-US" dirty="0">
                <a:solidFill>
                  <a:srgbClr val="FFCCFF"/>
                </a:solidFill>
              </a:rPr>
              <a:t>---  14hr group workshop</a:t>
            </a:r>
          </a:p>
          <a:p>
            <a:pPr lvl="1"/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????</a:t>
            </a:r>
          </a:p>
          <a:p>
            <a:pPr lvl="1"/>
            <a:r>
              <a:rPr lang="en-US" dirty="0"/>
              <a:t>No treatment</a:t>
            </a:r>
          </a:p>
        </p:txBody>
      </p:sp>
    </p:spTree>
    <p:extLst>
      <p:ext uri="{BB962C8B-B14F-4D97-AF65-F5344CB8AC3E}">
        <p14:creationId xmlns:p14="http://schemas.microsoft.com/office/powerpoint/2010/main" val="183247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1008</Words>
  <Application>Microsoft Office PowerPoint</Application>
  <PresentationFormat>Widescreen</PresentationFormat>
  <Paragraphs>330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Humanst521 BT</vt:lpstr>
      <vt:lpstr>Humnst777 Blk BT</vt:lpstr>
      <vt:lpstr>Symbol</vt:lpstr>
      <vt:lpstr>Tw Cen MT</vt:lpstr>
      <vt:lpstr>Office Theme</vt:lpstr>
      <vt:lpstr>Viewing Self-Directed Change in Couples with a Hexaflex Lens</vt:lpstr>
      <vt:lpstr>Overview</vt:lpstr>
      <vt:lpstr>Overview</vt:lpstr>
      <vt:lpstr>Overview</vt:lpstr>
      <vt:lpstr>Overview</vt:lpstr>
      <vt:lpstr>Origins of Intervention</vt:lpstr>
      <vt:lpstr>Origins of Intervention</vt:lpstr>
      <vt:lpstr>Origins of Intervention</vt:lpstr>
      <vt:lpstr>Origins of Intervention</vt:lpstr>
      <vt:lpstr>???? </vt:lpstr>
      <vt:lpstr>???? </vt:lpstr>
      <vt:lpstr>????  “Movie Treatment”</vt:lpstr>
      <vt:lpstr>????  “Movie Treatment”</vt:lpstr>
      <vt:lpstr>????  “Movie Treatment”</vt:lpstr>
      <vt:lpstr>Anticipated 3-year Results</vt:lpstr>
      <vt:lpstr>Anticipated 3-year Results</vt:lpstr>
      <vt:lpstr>Anticipated 3-year Results</vt:lpstr>
      <vt:lpstr>Anticipated 3-year Results</vt:lpstr>
      <vt:lpstr>Method</vt:lpstr>
      <vt:lpstr>Actual 3-year Results</vt:lpstr>
      <vt:lpstr>Actual 3-year Results</vt:lpstr>
      <vt:lpstr>Actual 3-year Results</vt:lpstr>
      <vt:lpstr>Actual 3-year Results</vt:lpstr>
      <vt:lpstr>“Movie Treatment”  PAIR</vt:lpstr>
      <vt:lpstr>Conversations in PAIR</vt:lpstr>
      <vt:lpstr>Top 10 Useful Movies for PAIR</vt:lpstr>
      <vt:lpstr>Recent PAIR findings</vt:lpstr>
      <vt:lpstr>Recent PAIR findings</vt:lpstr>
      <vt:lpstr>Recent PAIR findings</vt:lpstr>
      <vt:lpstr>Feedback on PAIR</vt:lpstr>
      <vt:lpstr>Feedback on PAIR</vt:lpstr>
      <vt:lpstr>Feedback on PAIR</vt:lpstr>
      <vt:lpstr>Psychological Flexibility &amp; Inflexibility</vt:lpstr>
      <vt:lpstr>Meta-analytic findings supporting Enduring Vulnerability Stress Adaptation Model</vt:lpstr>
      <vt:lpstr>CURRENT GOALS</vt:lpstr>
      <vt:lpstr>METHOD</vt:lpstr>
      <vt:lpstr>SAMPLE</vt:lpstr>
      <vt:lpstr>MEASURES</vt:lpstr>
      <vt:lpstr>ANALYSES</vt:lpstr>
      <vt:lpstr>PAIR  D Relationships</vt:lpstr>
      <vt:lpstr>PAIR  D Flexibility / Inflexibility</vt:lpstr>
      <vt:lpstr>DINFLEX  DRelationships </vt:lpstr>
      <vt:lpstr>Conclusions</vt:lpstr>
      <vt:lpstr>Conclusions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Rogge</dc:creator>
  <cp:lastModifiedBy>Ron Rogge</cp:lastModifiedBy>
  <cp:revision>50</cp:revision>
  <dcterms:created xsi:type="dcterms:W3CDTF">2020-06-21T19:30:31Z</dcterms:created>
  <dcterms:modified xsi:type="dcterms:W3CDTF">2020-07-14T18:11:30Z</dcterms:modified>
</cp:coreProperties>
</file>